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99" r:id="rId2"/>
    <p:sldId id="267" r:id="rId3"/>
    <p:sldId id="269" r:id="rId4"/>
    <p:sldId id="270" r:id="rId5"/>
    <p:sldId id="300" r:id="rId6"/>
    <p:sldId id="287" r:id="rId7"/>
    <p:sldId id="290" r:id="rId8"/>
    <p:sldId id="291" r:id="rId9"/>
    <p:sldId id="301" r:id="rId10"/>
    <p:sldId id="302" r:id="rId11"/>
    <p:sldId id="303" r:id="rId12"/>
    <p:sldId id="304" r:id="rId13"/>
    <p:sldId id="298" r:id="rId14"/>
    <p:sldId id="305" r:id="rId15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86" y="-6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880410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0584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45430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006016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9794972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62065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905324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49368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30781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4466253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60931932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images.jpeg"/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04" y="2276625"/>
            <a:ext cx="14612427" cy="10945216"/>
          </a:xfrm>
          <a:prstGeom prst="rect">
            <a:avLst/>
          </a:prstGeom>
          <a:effectLst>
            <a:glow rad="1320800">
              <a:schemeClr val="accent1">
                <a:satMod val="175000"/>
                <a:alpha val="40000"/>
              </a:schemeClr>
            </a:glow>
            <a:softEdge rad="762000"/>
          </a:effectLst>
        </p:spPr>
      </p:pic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57" y="3500389"/>
            <a:ext cx="5184775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images-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7" y="3333858"/>
            <a:ext cx="6335712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"/>
          <p:cNvSpPr>
            <a:spLocks/>
          </p:cNvSpPr>
          <p:nvPr/>
        </p:nvSpPr>
        <p:spPr bwMode="auto">
          <a:xfrm>
            <a:off x="310332" y="259681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ea typeface="Impact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31</a:t>
            </a:r>
            <a:endParaRPr lang="en-US" altLang="ko-KR" sz="72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15870309" y="161256"/>
            <a:ext cx="72007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 hangingPunct="1"/>
            <a:r>
              <a:rPr lang="en-US" altLang="ko-KR" sz="7200" b="1" dirty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Moses and Jesus </a:t>
            </a:r>
            <a:r>
              <a:rPr lang="en-US" altLang="ko-KR" sz="7200" b="1" dirty="0" smtClean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5</a:t>
            </a:r>
            <a:endParaRPr lang="en-US" altLang="ko-KR" sz="7200" b="1" dirty="0">
              <a:solidFill>
                <a:schemeClr val="tx1"/>
              </a:solidFill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grpSp>
        <p:nvGrpSpPr>
          <p:cNvPr id="20481" name="Group 16"/>
          <p:cNvGrpSpPr>
            <a:grpSpLocks/>
          </p:cNvGrpSpPr>
          <p:nvPr/>
        </p:nvGrpSpPr>
        <p:grpSpPr bwMode="auto">
          <a:xfrm>
            <a:off x="1495980" y="1323236"/>
            <a:ext cx="14008100" cy="2747987"/>
            <a:chOff x="0" y="0"/>
            <a:chExt cx="14008100" cy="1701800"/>
          </a:xfrm>
        </p:grpSpPr>
        <p:sp>
          <p:nvSpPr>
            <p:cNvPr id="20505" name="AutoShape 17"/>
            <p:cNvSpPr>
              <a:spLocks/>
            </p:cNvSpPr>
            <p:nvPr/>
          </p:nvSpPr>
          <p:spPr bwMode="auto">
            <a:xfrm>
              <a:off x="101600" y="101600"/>
              <a:ext cx="13803313" cy="1498600"/>
            </a:xfrm>
            <a:prstGeom prst="roundRect">
              <a:avLst>
                <a:gd name="adj" fmla="val 12708"/>
              </a:avLst>
            </a:prstGeom>
            <a:solidFill>
              <a:srgbClr val="8500A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ko-KR" dirty="0">
                <a:latin typeface="Impact"/>
                <a:ea typeface="Impact"/>
                <a:cs typeface="Impact"/>
                <a:sym typeface="Gill Sans" charset="0"/>
              </a:endParaRPr>
            </a:p>
          </p:txBody>
        </p:sp>
        <p:pic>
          <p:nvPicPr>
            <p:cNvPr id="20506" name="Picture 18" descr="imag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08100" cy="1701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sp>
        <p:nvSpPr>
          <p:cNvPr id="21523" name="AutoShape 19"/>
          <p:cNvSpPr>
            <a:spLocks/>
          </p:cNvSpPr>
          <p:nvPr/>
        </p:nvSpPr>
        <p:spPr bwMode="auto">
          <a:xfrm>
            <a:off x="2323067" y="1784977"/>
            <a:ext cx="12353925" cy="968375"/>
          </a:xfrm>
          <a:custGeom>
            <a:avLst/>
            <a:gdLst>
              <a:gd name="T0" fmla="*/ 6176962 w 21600"/>
              <a:gd name="T1" fmla="*/ 484188 h 21600"/>
              <a:gd name="T2" fmla="*/ 6176962 w 21600"/>
              <a:gd name="T3" fmla="*/ 484188 h 21600"/>
              <a:gd name="T4" fmla="*/ 6176962 w 21600"/>
              <a:gd name="T5" fmla="*/ 484188 h 21600"/>
              <a:gd name="T6" fmla="*/ 6176962 w 21600"/>
              <a:gd name="T7" fmla="*/ 4841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63500" dist="76199" dir="2700000" algn="ctr" rotWithShape="0">
              <a:srgbClr val="00000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>
              <a:lnSpc>
                <a:spcPct val="120000"/>
              </a:lnSpc>
            </a:pPr>
            <a:r>
              <a:rPr lang="en-US" altLang="ko-KR" sz="6000" b="1" dirty="0" smtClean="0">
                <a:solidFill>
                  <a:srgbClr val="FFFFFF"/>
                </a:solidFill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Failure of the second national </a:t>
            </a:r>
            <a:r>
              <a:rPr lang="en-US" altLang="ko-KR" sz="6000" b="1" dirty="0">
                <a:solidFill>
                  <a:srgbClr val="FFFFFF"/>
                </a:solidFill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course</a:t>
            </a:r>
          </a:p>
        </p:txBody>
      </p:sp>
      <p:sp>
        <p:nvSpPr>
          <p:cNvPr id="12" name="AutoShape 19"/>
          <p:cNvSpPr>
            <a:spLocks/>
          </p:cNvSpPr>
          <p:nvPr/>
        </p:nvSpPr>
        <p:spPr bwMode="auto">
          <a:xfrm>
            <a:off x="2322273" y="2753352"/>
            <a:ext cx="12353925" cy="968375"/>
          </a:xfrm>
          <a:custGeom>
            <a:avLst/>
            <a:gdLst>
              <a:gd name="T0" fmla="*/ 6176962 w 21600"/>
              <a:gd name="T1" fmla="*/ 484188 h 21600"/>
              <a:gd name="T2" fmla="*/ 6176962 w 21600"/>
              <a:gd name="T3" fmla="*/ 484188 h 21600"/>
              <a:gd name="T4" fmla="*/ 6176962 w 21600"/>
              <a:gd name="T5" fmla="*/ 484188 h 21600"/>
              <a:gd name="T6" fmla="*/ 6176962 w 21600"/>
              <a:gd name="T7" fmla="*/ 4841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63500" dist="76199" dir="2700000" algn="ctr" rotWithShape="0">
              <a:srgbClr val="00000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>
              <a:lnSpc>
                <a:spcPct val="120000"/>
              </a:lnSpc>
            </a:pPr>
            <a:r>
              <a:rPr lang="en-US" altLang="ko-KR" sz="6000" b="1" dirty="0" smtClean="0">
                <a:solidFill>
                  <a:srgbClr val="FFFFFF"/>
                </a:solidFill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Beginning the third national </a:t>
            </a:r>
            <a:r>
              <a:rPr lang="en-US" altLang="ko-KR" sz="6000" b="1" dirty="0">
                <a:solidFill>
                  <a:srgbClr val="FFFFFF"/>
                </a:solidFill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course</a:t>
            </a:r>
          </a:p>
        </p:txBody>
      </p:sp>
      <p:pic>
        <p:nvPicPr>
          <p:cNvPr id="6" name="Picture 5" descr="images-5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1" t="-8793" r="16827" b="15372"/>
          <a:stretch/>
        </p:blipFill>
        <p:spPr>
          <a:xfrm>
            <a:off x="4031087" y="6508672"/>
            <a:ext cx="8226058" cy="6154098"/>
          </a:xfrm>
          <a:prstGeom prst="rect">
            <a:avLst/>
          </a:prstGeom>
          <a:effectLst>
            <a:glow rad="977900">
              <a:srgbClr val="DCA107">
                <a:alpha val="57000"/>
              </a:srgbClr>
            </a:glow>
            <a:softEdge rad="673100"/>
          </a:effectLst>
        </p:spPr>
      </p:pic>
      <p:pic>
        <p:nvPicPr>
          <p:cNvPr id="8" name="Picture 7" descr="Unknown-2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227" y="6276480"/>
            <a:ext cx="4436971" cy="3309241"/>
          </a:xfrm>
          <a:prstGeom prst="rect">
            <a:avLst/>
          </a:prstGeom>
          <a:effectLst>
            <a:glow rad="889000">
              <a:srgbClr val="DCA107">
                <a:alpha val="40000"/>
              </a:srgbClr>
            </a:glow>
            <a:softEdge rad="685800"/>
          </a:effectLst>
        </p:spPr>
      </p:pic>
      <p:pic>
        <p:nvPicPr>
          <p:cNvPr id="7" name="Picture 6" descr="Unknown-1.jpe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86"/>
          <a:stretch/>
        </p:blipFill>
        <p:spPr>
          <a:xfrm>
            <a:off x="238672" y="5661001"/>
            <a:ext cx="4824536" cy="3778514"/>
          </a:xfrm>
          <a:prstGeom prst="rect">
            <a:avLst/>
          </a:prstGeom>
          <a:effectLst>
            <a:glow rad="889000">
              <a:srgbClr val="DCA107">
                <a:alpha val="40000"/>
              </a:srgbClr>
            </a:glow>
            <a:softEdge rad="685800"/>
          </a:effectLst>
        </p:spPr>
      </p:pic>
    </p:spTree>
    <p:extLst>
      <p:ext uri="{BB962C8B-B14F-4D97-AF65-F5344CB8AC3E}">
        <p14:creationId xmlns:p14="http://schemas.microsoft.com/office/powerpoint/2010/main" val="24615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3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/>
          </p:cNvSpPr>
          <p:nvPr/>
        </p:nvSpPr>
        <p:spPr bwMode="auto">
          <a:xfrm>
            <a:off x="9887744" y="2155994"/>
            <a:ext cx="53285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An altar of 12 stones</a:t>
            </a:r>
            <a:endParaRPr lang="en-US" altLang="en-US" sz="4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9819607" y="3955611"/>
            <a:ext cx="56847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Unity of Jesus’ 12 disciples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9815736" y="8413140"/>
            <a:ext cx="547260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Separate from Satan before entering Canaan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9815736" y="6145471"/>
            <a:ext cx="547260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Conducted circumcisions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3" name="Picture 2" descr="images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4" y="2897560"/>
            <a:ext cx="8622575" cy="6048672"/>
          </a:xfrm>
          <a:prstGeom prst="rect">
            <a:avLst/>
          </a:prstGeom>
        </p:spPr>
      </p:pic>
      <p:pic>
        <p:nvPicPr>
          <p:cNvPr id="4" name="Picture 3" descr="images-5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8" t="4455" r="3222" b="3533"/>
          <a:stretch/>
        </p:blipFill>
        <p:spPr>
          <a:xfrm>
            <a:off x="886744" y="2393504"/>
            <a:ext cx="8640960" cy="669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6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/>
          </p:cNvSpPr>
          <p:nvPr/>
        </p:nvSpPr>
        <p:spPr bwMode="auto">
          <a:xfrm>
            <a:off x="9887744" y="2335431"/>
            <a:ext cx="532859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Priests with the Ark of the Covenant</a:t>
            </a:r>
            <a:endParaRPr lang="en-US" altLang="en-US" sz="4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9819607" y="4618201"/>
            <a:ext cx="568476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Circled the city 7 times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9815736" y="5978803"/>
            <a:ext cx="547260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Jesus tears down the walls and to build heaven on earth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3.jpe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65"/>
          <a:stretch/>
        </p:blipFill>
        <p:spPr>
          <a:xfrm>
            <a:off x="742728" y="2321496"/>
            <a:ext cx="8971332" cy="7560840"/>
          </a:xfrm>
          <a:prstGeom prst="rect">
            <a:avLst/>
          </a:prstGeom>
        </p:spPr>
      </p:pic>
      <p:pic>
        <p:nvPicPr>
          <p:cNvPr id="5" name="Picture 4" descr="Unknown-4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4208" y="7578080"/>
            <a:ext cx="900635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9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/>
          </p:cNvSpPr>
          <p:nvPr/>
        </p:nvSpPr>
        <p:spPr bwMode="auto">
          <a:xfrm>
            <a:off x="9887744" y="2335431"/>
            <a:ext cx="532859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Joshua led Israel into the Promised Land</a:t>
            </a:r>
            <a:endParaRPr lang="en-US" altLang="en-US" sz="4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9819607" y="4279647"/>
            <a:ext cx="56847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National expectations completed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9815736" y="6165790"/>
            <a:ext cx="5472608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The Messiah could come once they built a foundation to fight </a:t>
            </a:r>
            <a:r>
              <a:rPr lang="en-US" altLang="ko-KR" sz="4400" dirty="0" err="1" smtClean="0">
                <a:latin typeface="Impact"/>
                <a:ea typeface="Impact"/>
                <a:cs typeface="Impact"/>
                <a:sym typeface="나눔고딕 Bold" charset="-127"/>
              </a:rPr>
              <a:t>satan’s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 nations 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4" name="Picture 3" descr="images-7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4" y="1169368"/>
            <a:ext cx="8767567" cy="5760640"/>
          </a:xfrm>
          <a:prstGeom prst="rect">
            <a:avLst/>
          </a:prstGeom>
        </p:spPr>
      </p:pic>
      <p:pic>
        <p:nvPicPr>
          <p:cNvPr id="6" name="Picture 5" descr="Unknown-5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904" y="6970088"/>
            <a:ext cx="5544616" cy="6224616"/>
          </a:xfrm>
          <a:prstGeom prst="rect">
            <a:avLst/>
          </a:prstGeom>
        </p:spPr>
      </p:pic>
      <p:sp>
        <p:nvSpPr>
          <p:cNvPr id="10" name="Rectangle 4"/>
          <p:cNvSpPr>
            <a:spLocks/>
          </p:cNvSpPr>
          <p:nvPr/>
        </p:nvSpPr>
        <p:spPr bwMode="auto">
          <a:xfrm>
            <a:off x="9815736" y="9378280"/>
            <a:ext cx="547260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The Israelites gradually turned faithless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994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/>
          </p:cNvSpPr>
          <p:nvPr/>
        </p:nvSpPr>
        <p:spPr bwMode="auto">
          <a:xfrm>
            <a:off x="1654175" y="1544935"/>
            <a:ext cx="108304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Some Lessons from Moses' Course</a:t>
            </a:r>
          </a:p>
        </p:txBody>
      </p:sp>
      <p:sp>
        <p:nvSpPr>
          <p:cNvPr id="20482" name="AutoShape 2"/>
          <p:cNvSpPr>
            <a:spLocks/>
          </p:cNvSpPr>
          <p:nvPr/>
        </p:nvSpPr>
        <p:spPr bwMode="auto">
          <a:xfrm>
            <a:off x="1485900" y="3200400"/>
            <a:ext cx="13728700" cy="2095500"/>
          </a:xfrm>
          <a:prstGeom prst="roundRect">
            <a:avLst>
              <a:gd name="adj" fmla="val 24241"/>
            </a:avLst>
          </a:prstGeom>
          <a:solidFill>
            <a:srgbClr val="05B8AA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b="1" dirty="0">
              <a:latin typeface="Impact"/>
              <a:ea typeface="Impact"/>
              <a:cs typeface="Impact"/>
            </a:endParaRPr>
          </a:p>
        </p:txBody>
      </p:sp>
      <p:sp>
        <p:nvSpPr>
          <p:cNvPr id="20483" name="Rectangle 3"/>
          <p:cNvSpPr>
            <a:spLocks/>
          </p:cNvSpPr>
          <p:nvPr/>
        </p:nvSpPr>
        <p:spPr bwMode="auto">
          <a:xfrm>
            <a:off x="1882775" y="3485058"/>
            <a:ext cx="13045529" cy="1538883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1.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God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has been guiding human history 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with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one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absolute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purpose</a:t>
            </a:r>
          </a:p>
        </p:txBody>
      </p:sp>
      <p:sp>
        <p:nvSpPr>
          <p:cNvPr id="20484" name="AutoShape 4"/>
          <p:cNvSpPr>
            <a:spLocks/>
          </p:cNvSpPr>
          <p:nvPr/>
        </p:nvSpPr>
        <p:spPr bwMode="auto">
          <a:xfrm>
            <a:off x="1485900" y="5753100"/>
            <a:ext cx="13728700" cy="1689100"/>
          </a:xfrm>
          <a:prstGeom prst="roundRect">
            <a:avLst>
              <a:gd name="adj" fmla="val 30074"/>
            </a:avLst>
          </a:prstGeom>
          <a:solidFill>
            <a:srgbClr val="05B8AA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b="1" dirty="0">
              <a:latin typeface="Impact"/>
              <a:ea typeface="Impact"/>
              <a:cs typeface="Impact"/>
            </a:endParaRPr>
          </a:p>
        </p:txBody>
      </p:sp>
      <p:sp>
        <p:nvSpPr>
          <p:cNvPr id="20485" name="Rectangle 5"/>
          <p:cNvSpPr>
            <a:spLocks/>
          </p:cNvSpPr>
          <p:nvPr/>
        </p:nvSpPr>
        <p:spPr bwMode="auto">
          <a:xfrm>
            <a:off x="1882775" y="5834559"/>
            <a:ext cx="12829505" cy="1538883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2. The achievement of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God's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predestined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Will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depend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on 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the human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portion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of responsibility</a:t>
            </a:r>
          </a:p>
        </p:txBody>
      </p:sp>
      <p:sp>
        <p:nvSpPr>
          <p:cNvPr id="20486" name="AutoShape 6"/>
          <p:cNvSpPr>
            <a:spLocks/>
          </p:cNvSpPr>
          <p:nvPr/>
        </p:nvSpPr>
        <p:spPr bwMode="auto">
          <a:xfrm>
            <a:off x="1485900" y="7937500"/>
            <a:ext cx="13728700" cy="2095500"/>
          </a:xfrm>
          <a:prstGeom prst="roundRect">
            <a:avLst>
              <a:gd name="adj" fmla="val 24241"/>
            </a:avLst>
          </a:prstGeom>
          <a:solidFill>
            <a:srgbClr val="05B8AA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b="1" dirty="0">
              <a:latin typeface="Impact"/>
              <a:ea typeface="Impact"/>
              <a:cs typeface="Impact"/>
            </a:endParaRPr>
          </a:p>
        </p:txBody>
      </p:sp>
      <p:sp>
        <p:nvSpPr>
          <p:cNvPr id="20487" name="Rectangle 7"/>
          <p:cNvSpPr>
            <a:spLocks/>
          </p:cNvSpPr>
          <p:nvPr/>
        </p:nvSpPr>
        <p:spPr bwMode="auto">
          <a:xfrm>
            <a:off x="1882775" y="8222158"/>
            <a:ext cx="12973521" cy="1538883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3.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God does not intervene in 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our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responsibility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but acts upon the actual result 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we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bring.</a:t>
            </a:r>
          </a:p>
        </p:txBody>
      </p:sp>
      <p:sp>
        <p:nvSpPr>
          <p:cNvPr id="20488" name="AutoShape 8"/>
          <p:cNvSpPr>
            <a:spLocks/>
          </p:cNvSpPr>
          <p:nvPr/>
        </p:nvSpPr>
        <p:spPr bwMode="auto">
          <a:xfrm>
            <a:off x="1485900" y="10490200"/>
            <a:ext cx="13728700" cy="1689100"/>
          </a:xfrm>
          <a:prstGeom prst="roundRect">
            <a:avLst>
              <a:gd name="adj" fmla="val 30074"/>
            </a:avLst>
          </a:prstGeom>
          <a:solidFill>
            <a:srgbClr val="05B8AA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b="1" dirty="0">
              <a:latin typeface="Impact"/>
              <a:ea typeface="Impact"/>
              <a:cs typeface="Impact"/>
            </a:endParaRPr>
          </a:p>
        </p:txBody>
      </p:sp>
      <p:sp>
        <p:nvSpPr>
          <p:cNvPr id="20489" name="Rectangle 9"/>
          <p:cNvSpPr>
            <a:spLocks/>
          </p:cNvSpPr>
          <p:nvPr/>
        </p:nvSpPr>
        <p:spPr bwMode="auto">
          <a:xfrm>
            <a:off x="1882775" y="10558959"/>
            <a:ext cx="12973521" cy="1538883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4.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The greater one's mission, 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the greater</a:t>
            </a:r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will be</a:t>
            </a:r>
            <a:r>
              <a:rPr lang="ko-KR" altLang="en-US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the test one will face.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/>
      <p:bldP spid="20484" grpId="0" animBg="1"/>
      <p:bldP spid="20485" grpId="0"/>
      <p:bldP spid="20486" grpId="0" animBg="1"/>
      <p:bldP spid="20487" grpId="0"/>
      <p:bldP spid="20488" grpId="0" animBg="1"/>
      <p:bldP spid="2048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-2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89" b="19289"/>
          <a:stretch>
            <a:fillRect/>
          </a:stretch>
        </p:blipFill>
        <p:spPr>
          <a:xfrm>
            <a:off x="958752" y="1097360"/>
            <a:ext cx="11347511" cy="4680520"/>
          </a:xfrm>
          <a:prstGeom prst="rect">
            <a:avLst/>
          </a:prstGeom>
        </p:spPr>
      </p:pic>
      <p:sp>
        <p:nvSpPr>
          <p:cNvPr id="5" name="Rectangle 3"/>
          <p:cNvSpPr>
            <a:spLocks/>
          </p:cNvSpPr>
          <p:nvPr/>
        </p:nvSpPr>
        <p:spPr bwMode="auto">
          <a:xfrm>
            <a:off x="1318792" y="6209928"/>
            <a:ext cx="1072729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80000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Dealing with hardships, temptations and tests</a:t>
            </a:r>
            <a:endParaRPr lang="en-US" altLang="en-US" sz="4400" dirty="0">
              <a:solidFill>
                <a:srgbClr val="800000"/>
              </a:solidFill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1323743" y="7218040"/>
            <a:ext cx="1144432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Don’t get angry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1318792" y="8226152"/>
            <a:ext cx="1389754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Don’t worry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" name="Rectangle 4"/>
          <p:cNvSpPr>
            <a:spLocks/>
          </p:cNvSpPr>
          <p:nvPr/>
        </p:nvSpPr>
        <p:spPr bwMode="auto">
          <a:xfrm>
            <a:off x="1318792" y="9241815"/>
            <a:ext cx="110172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Be grateful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" name="Rectangle 4"/>
          <p:cNvSpPr>
            <a:spLocks/>
          </p:cNvSpPr>
          <p:nvPr/>
        </p:nvSpPr>
        <p:spPr bwMode="auto">
          <a:xfrm>
            <a:off x="1318792" y="10213340"/>
            <a:ext cx="1389754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Raise up your successor and accept God’s vision 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" name="Rectangle 4"/>
          <p:cNvSpPr>
            <a:spLocks/>
          </p:cNvSpPr>
          <p:nvPr/>
        </p:nvSpPr>
        <p:spPr bwMode="auto">
          <a:xfrm>
            <a:off x="1318792" y="11250488"/>
            <a:ext cx="1490565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This gives insight into the life, death and resurrection of Jesus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72776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" t="12729" r="824" b="21915"/>
          <a:stretch>
            <a:fillRect/>
          </a:stretch>
        </p:blipFill>
        <p:spPr bwMode="auto">
          <a:xfrm>
            <a:off x="886744" y="2681536"/>
            <a:ext cx="9842500" cy="978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644" y="5897811"/>
            <a:ext cx="1739900" cy="1320800"/>
          </a:xfrm>
          <a:prstGeom prst="rect">
            <a:avLst/>
          </a:prstGeom>
          <a:noFill/>
          <a:ln>
            <a:noFill/>
          </a:ln>
          <a:effectLst>
            <a:outerShdw blurRad="76200" dist="50799" dir="54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3"/>
          <p:cNvSpPr>
            <a:spLocks/>
          </p:cNvSpPr>
          <p:nvPr/>
        </p:nvSpPr>
        <p:spPr bwMode="auto">
          <a:xfrm>
            <a:off x="5319044" y="4310311"/>
            <a:ext cx="4978400" cy="1270000"/>
          </a:xfrm>
          <a:prstGeom prst="roundRect">
            <a:avLst>
              <a:gd name="adj" fmla="val 15000"/>
            </a:avLst>
          </a:prstGeom>
          <a:solidFill>
            <a:schemeClr val="accent1">
              <a:alpha val="7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6000" dirty="0">
              <a:latin typeface="Impact"/>
              <a:ea typeface="Impact"/>
              <a:cs typeface="Impact"/>
            </a:endParaRPr>
          </a:p>
        </p:txBody>
      </p:sp>
      <p:sp>
        <p:nvSpPr>
          <p:cNvPr id="3076" name="Rectangle 4"/>
          <p:cNvSpPr>
            <a:spLocks/>
          </p:cNvSpPr>
          <p:nvPr/>
        </p:nvSpPr>
        <p:spPr bwMode="auto">
          <a:xfrm>
            <a:off x="5986183" y="4606756"/>
            <a:ext cx="354341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400" dirty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-127"/>
              </a:rPr>
              <a:t>Kadesh-barnea</a:t>
            </a:r>
          </a:p>
        </p:txBody>
      </p:sp>
      <p:sp>
        <p:nvSpPr>
          <p:cNvPr id="8" name="AutoShape 10"/>
          <p:cNvSpPr>
            <a:spLocks/>
          </p:cNvSpPr>
          <p:nvPr/>
        </p:nvSpPr>
        <p:spPr bwMode="auto">
          <a:xfrm>
            <a:off x="10535816" y="4195788"/>
            <a:ext cx="5765031" cy="862012"/>
          </a:xfrm>
          <a:custGeom>
            <a:avLst/>
            <a:gdLst>
              <a:gd name="T0" fmla="*/ 191540276 w 21600"/>
              <a:gd name="T1" fmla="*/ 17200631 h 21600"/>
              <a:gd name="T2" fmla="*/ 191540276 w 21600"/>
              <a:gd name="T3" fmla="*/ 17200631 h 21600"/>
              <a:gd name="T4" fmla="*/ 191540276 w 21600"/>
              <a:gd name="T5" fmla="*/ 17200631 h 21600"/>
              <a:gd name="T6" fmla="*/ 191540276 w 21600"/>
              <a:gd name="T7" fmla="*/ 1720063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20000"/>
              </a:lnSpc>
              <a:defRPr/>
            </a:pPr>
            <a:r>
              <a:rPr lang="ko-KR" sz="4400" dirty="0">
                <a:latin typeface="Impact"/>
                <a:ea typeface="Impact"/>
                <a:cs typeface="Impact"/>
              </a:rPr>
              <a:t>40</a:t>
            </a:r>
            <a:r>
              <a:rPr lang="ko-KR" sz="4400" dirty="0" smtClean="0">
                <a:latin typeface="Impact"/>
                <a:ea typeface="Impact"/>
                <a:cs typeface="Impact"/>
                <a:sym typeface="Apple SD 산돌고딕 Neo 볼드체" charset="0"/>
              </a:rPr>
              <a:t>-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Apple SD 산돌고딕 Neo 볼드체" charset="0"/>
              </a:rPr>
              <a:t>years in wilderness</a:t>
            </a:r>
            <a:endParaRPr lang="ko-KR" sz="4400" dirty="0">
              <a:latin typeface="Impact"/>
              <a:ea typeface="Impact"/>
              <a:cs typeface="Impact"/>
            </a:endParaRPr>
          </a:p>
        </p:txBody>
      </p:sp>
      <p:sp>
        <p:nvSpPr>
          <p:cNvPr id="9" name="AutoShape 11"/>
          <p:cNvSpPr>
            <a:spLocks/>
          </p:cNvSpPr>
          <p:nvPr/>
        </p:nvSpPr>
        <p:spPr bwMode="auto">
          <a:xfrm>
            <a:off x="10894640" y="5849888"/>
            <a:ext cx="5257800" cy="1944216"/>
          </a:xfrm>
          <a:custGeom>
            <a:avLst/>
            <a:gdLst>
              <a:gd name="T0" fmla="*/ 420250989 w 21600"/>
              <a:gd name="T1" fmla="*/ 83028050 h 21600"/>
              <a:gd name="T2" fmla="*/ 420250989 w 21600"/>
              <a:gd name="T3" fmla="*/ 83028050 h 21600"/>
              <a:gd name="T4" fmla="*/ 420250989 w 21600"/>
              <a:gd name="T5" fmla="*/ 83028050 h 21600"/>
              <a:gd name="T6" fmla="*/ 420250989 w 21600"/>
              <a:gd name="T7" fmla="*/ 8302805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400" dirty="0" smtClean="0">
                <a:latin typeface="Impact" charset="0"/>
                <a:ea typeface="Impact"/>
                <a:cs typeface="Impact" charset="0"/>
              </a:rPr>
              <a:t>Second gen dedicated to Tabernacle</a:t>
            </a:r>
            <a:endParaRPr lang="en-US" altLang="ko-KR" sz="4400" dirty="0">
              <a:latin typeface="Impact" charset="0"/>
              <a:ea typeface="Impact"/>
              <a:cs typeface="Impact" charset="0"/>
            </a:endParaRPr>
          </a:p>
        </p:txBody>
      </p:sp>
      <p:sp>
        <p:nvSpPr>
          <p:cNvPr id="11" name="AutoShape 15"/>
          <p:cNvSpPr>
            <a:spLocks/>
          </p:cNvSpPr>
          <p:nvPr/>
        </p:nvSpPr>
        <p:spPr bwMode="auto">
          <a:xfrm>
            <a:off x="10896674" y="8009806"/>
            <a:ext cx="5903838" cy="1800225"/>
          </a:xfrm>
          <a:custGeom>
            <a:avLst/>
            <a:gdLst>
              <a:gd name="T0" fmla="*/ 398006410 w 21600"/>
              <a:gd name="T1" fmla="*/ 79857494 h 21600"/>
              <a:gd name="T2" fmla="*/ 398006410 w 21600"/>
              <a:gd name="T3" fmla="*/ 79857494 h 21600"/>
              <a:gd name="T4" fmla="*/ 398006410 w 21600"/>
              <a:gd name="T5" fmla="*/ 79857494 h 21600"/>
              <a:gd name="T6" fmla="*/ 398006410 w 21600"/>
              <a:gd name="T7" fmla="*/ 798574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400" dirty="0" smtClean="0"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Foundation of faith for third national course</a:t>
            </a:r>
            <a:endParaRPr lang="en-US" altLang="ko-KR" sz="4400" dirty="0">
              <a:latin typeface="Impact" charset="0"/>
              <a:ea typeface="Impact"/>
              <a:cs typeface="Impact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784799" y="10242376"/>
            <a:ext cx="551165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algn="l" eaLnBrk="1"/>
            <a:r>
              <a:rPr lang="en-US" altLang="ko-KR" sz="4400" dirty="0" smtClean="0"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Departed from </a:t>
            </a:r>
            <a:r>
              <a:rPr lang="en-US" altLang="ko-KR" sz="4400" dirty="0" err="1" smtClean="0"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Kadesh-barnea</a:t>
            </a:r>
            <a:endParaRPr lang="en-US" altLang="ko-KR" sz="4400" dirty="0">
              <a:latin typeface="Impact" charset="0"/>
              <a:ea typeface="Impact"/>
              <a:cs typeface="Impact" charset="0"/>
              <a:sym typeface="Apple SD 산돌고딕 Neo 볼드체" charset="0"/>
            </a:endParaRPr>
          </a:p>
        </p:txBody>
      </p: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742728" y="953344"/>
            <a:ext cx="10655176" cy="1701800"/>
            <a:chOff x="0" y="0"/>
            <a:chExt cx="14008100" cy="1701800"/>
          </a:xfrm>
        </p:grpSpPr>
        <p:sp>
          <p:nvSpPr>
            <p:cNvPr id="14" name="AutoShape 17"/>
            <p:cNvSpPr>
              <a:spLocks/>
            </p:cNvSpPr>
            <p:nvPr/>
          </p:nvSpPr>
          <p:spPr bwMode="auto">
            <a:xfrm>
              <a:off x="101600" y="101600"/>
              <a:ext cx="13803313" cy="1498600"/>
            </a:xfrm>
            <a:prstGeom prst="roundRect">
              <a:avLst>
                <a:gd name="adj" fmla="val 12708"/>
              </a:avLst>
            </a:prstGeom>
            <a:solidFill>
              <a:srgbClr val="8500A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ko-KR" dirty="0">
                <a:latin typeface="Impact"/>
                <a:ea typeface="Impact"/>
                <a:cs typeface="Impact"/>
                <a:sym typeface="Gill Sans" charset="0"/>
              </a:endParaRPr>
            </a:p>
          </p:txBody>
        </p:sp>
        <p:pic>
          <p:nvPicPr>
            <p:cNvPr id="15" name="Picture 18" descr="imag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08100" cy="1701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sp>
        <p:nvSpPr>
          <p:cNvPr id="16" name="AutoShape 19"/>
          <p:cNvSpPr>
            <a:spLocks/>
          </p:cNvSpPr>
          <p:nvPr/>
        </p:nvSpPr>
        <p:spPr bwMode="auto">
          <a:xfrm>
            <a:off x="1352894" y="1169368"/>
            <a:ext cx="9396938" cy="968375"/>
          </a:xfrm>
          <a:custGeom>
            <a:avLst/>
            <a:gdLst>
              <a:gd name="T0" fmla="*/ 6176962 w 21600"/>
              <a:gd name="T1" fmla="*/ 484188 h 21600"/>
              <a:gd name="T2" fmla="*/ 6176962 w 21600"/>
              <a:gd name="T3" fmla="*/ 484188 h 21600"/>
              <a:gd name="T4" fmla="*/ 6176962 w 21600"/>
              <a:gd name="T5" fmla="*/ 484188 h 21600"/>
              <a:gd name="T6" fmla="*/ 6176962 w 21600"/>
              <a:gd name="T7" fmla="*/ 4841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63500" dist="76199" dir="2700000" algn="ctr" rotWithShape="0">
              <a:srgbClr val="00000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>
              <a:lnSpc>
                <a:spcPct val="120000"/>
              </a:lnSpc>
            </a:pPr>
            <a:r>
              <a:rPr lang="en-US" altLang="ko-KR" sz="6000" b="1" dirty="0" smtClean="0">
                <a:solidFill>
                  <a:srgbClr val="FFFFFF"/>
                </a:solidFill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Foundation of Faith</a:t>
            </a:r>
            <a:endParaRPr lang="en-US" altLang="ko-KR" sz="6000" b="1" dirty="0">
              <a:solidFill>
                <a:srgbClr val="FFFFFF"/>
              </a:solidFill>
              <a:latin typeface="Impact" charset="0"/>
              <a:ea typeface="Impact"/>
              <a:cs typeface="Impact" charset="0"/>
              <a:sym typeface="Apple SD 산돌고딕 Neo 볼드체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271" y="4940123"/>
            <a:ext cx="5969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096" y="7868723"/>
            <a:ext cx="21082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2812510" y="8563874"/>
            <a:ext cx="154696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400" dirty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3063356" y="3951536"/>
            <a:ext cx="10955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</a:p>
        </p:txBody>
      </p:sp>
      <p:sp>
        <p:nvSpPr>
          <p:cNvPr id="5127" name="Rectangle 7"/>
          <p:cNvSpPr>
            <a:spLocks/>
          </p:cNvSpPr>
          <p:nvPr/>
        </p:nvSpPr>
        <p:spPr bwMode="auto">
          <a:xfrm>
            <a:off x="653058" y="5913766"/>
            <a:ext cx="2618086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/>
            <a:r>
              <a:rPr lang="ko-KR" altLang="en-US" sz="44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Honor</a:t>
            </a:r>
            <a:r>
              <a:rPr lang="en-US" altLang="ko-KR" sz="4400" dirty="0" err="1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ed</a:t>
            </a:r>
            <a:r>
              <a:rPr lang="ko-KR" altLang="en-US" sz="44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 Tabernacle</a:t>
            </a:r>
            <a:endParaRPr lang="en-US" altLang="en-US" sz="44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5128" name="Rectangle 8"/>
          <p:cNvSpPr>
            <a:spLocks/>
          </p:cNvSpPr>
          <p:nvPr/>
        </p:nvSpPr>
        <p:spPr bwMode="auto">
          <a:xfrm>
            <a:off x="6079456" y="3329608"/>
            <a:ext cx="4461620" cy="1270000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4400" dirty="0">
              <a:latin typeface="Impact"/>
              <a:ea typeface="Impact"/>
              <a:cs typeface="Impact"/>
            </a:endParaRPr>
          </a:p>
        </p:txBody>
      </p:sp>
      <p:sp>
        <p:nvSpPr>
          <p:cNvPr id="5129" name="Rectangle 9"/>
          <p:cNvSpPr>
            <a:spLocks/>
          </p:cNvSpPr>
          <p:nvPr/>
        </p:nvSpPr>
        <p:spPr bwMode="auto">
          <a:xfrm>
            <a:off x="6704931" y="3626053"/>
            <a:ext cx="304693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Enter Canaan</a:t>
            </a:r>
            <a:endParaRPr lang="ko-KR" altLang="en-US" sz="44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5130" name="Rectangle 10"/>
          <p:cNvSpPr>
            <a:spLocks/>
          </p:cNvSpPr>
          <p:nvPr/>
        </p:nvSpPr>
        <p:spPr bwMode="auto">
          <a:xfrm>
            <a:off x="4855320" y="6471816"/>
            <a:ext cx="7344816" cy="1270000"/>
          </a:xfrm>
          <a:prstGeom prst="rect">
            <a:avLst/>
          </a:prstGeom>
          <a:solidFill>
            <a:srgbClr val="80004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4400" dirty="0">
              <a:latin typeface="Impact"/>
              <a:ea typeface="Impact"/>
              <a:cs typeface="Impact"/>
            </a:endParaRPr>
          </a:p>
        </p:txBody>
      </p:sp>
      <p:sp>
        <p:nvSpPr>
          <p:cNvPr id="5131" name="Rectangle 11"/>
          <p:cNvSpPr>
            <a:spLocks/>
          </p:cNvSpPr>
          <p:nvPr/>
        </p:nvSpPr>
        <p:spPr bwMode="auto">
          <a:xfrm>
            <a:off x="5124625" y="6768261"/>
            <a:ext cx="664875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4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The Foundation of </a:t>
            </a:r>
            <a:r>
              <a:rPr lang="ko-KR" altLang="en-US" sz="4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Substance</a:t>
            </a:r>
            <a:endParaRPr lang="ko-KR" altLang="en-US" sz="44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5132" name="Rectangle 12"/>
          <p:cNvSpPr>
            <a:spLocks/>
          </p:cNvSpPr>
          <p:nvPr/>
        </p:nvSpPr>
        <p:spPr bwMode="auto">
          <a:xfrm>
            <a:off x="5359376" y="9280128"/>
            <a:ext cx="595280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Follow without complaint</a:t>
            </a:r>
            <a:endParaRPr lang="ko-KR" altLang="en-US" sz="4400" dirty="0">
              <a:solidFill>
                <a:srgbClr val="FF0000"/>
              </a:solidFill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5133" name="AutoShape 13"/>
          <p:cNvSpPr>
            <a:spLocks/>
          </p:cNvSpPr>
          <p:nvPr/>
        </p:nvSpPr>
        <p:spPr bwMode="auto">
          <a:xfrm rot="10800000">
            <a:off x="4553126" y="8231793"/>
            <a:ext cx="6998938" cy="1270000"/>
          </a:xfrm>
          <a:prstGeom prst="rightArrow">
            <a:avLst>
              <a:gd name="adj1" fmla="val 32000"/>
              <a:gd name="adj2" fmla="val 44013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4400" dirty="0">
              <a:latin typeface="Impact"/>
              <a:ea typeface="Impact"/>
              <a:cs typeface="Impact"/>
            </a:endParaRPr>
          </a:p>
        </p:txBody>
      </p:sp>
      <p:sp>
        <p:nvSpPr>
          <p:cNvPr id="5135" name="AutoShape 15"/>
          <p:cNvSpPr>
            <a:spLocks/>
          </p:cNvSpPr>
          <p:nvPr/>
        </p:nvSpPr>
        <p:spPr bwMode="auto">
          <a:xfrm rot="-5400000">
            <a:off x="7650932" y="4972348"/>
            <a:ext cx="1295400" cy="1270000"/>
          </a:xfrm>
          <a:prstGeom prst="rightArrow">
            <a:avLst>
              <a:gd name="adj1" fmla="val 41565"/>
              <a:gd name="adj2" fmla="val 44110"/>
            </a:avLst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4400" dirty="0">
              <a:latin typeface="Impact"/>
              <a:ea typeface="Impact"/>
              <a:cs typeface="Impact"/>
            </a:endParaRPr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64" y="7776096"/>
            <a:ext cx="3088208" cy="215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7" name="Rectangle 17"/>
          <p:cNvSpPr>
            <a:spLocks/>
          </p:cNvSpPr>
          <p:nvPr/>
        </p:nvSpPr>
        <p:spPr bwMode="auto">
          <a:xfrm>
            <a:off x="12195720" y="8488040"/>
            <a:ext cx="179648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Israel</a:t>
            </a:r>
            <a:endParaRPr lang="en-US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742728" y="953344"/>
            <a:ext cx="10655176" cy="1701800"/>
            <a:chOff x="0" y="0"/>
            <a:chExt cx="14008100" cy="1701800"/>
          </a:xfrm>
        </p:grpSpPr>
        <p:sp>
          <p:nvSpPr>
            <p:cNvPr id="20" name="AutoShape 17"/>
            <p:cNvSpPr>
              <a:spLocks/>
            </p:cNvSpPr>
            <p:nvPr/>
          </p:nvSpPr>
          <p:spPr bwMode="auto">
            <a:xfrm>
              <a:off x="101600" y="101600"/>
              <a:ext cx="13803313" cy="1498600"/>
            </a:xfrm>
            <a:prstGeom prst="roundRect">
              <a:avLst>
                <a:gd name="adj" fmla="val 12708"/>
              </a:avLst>
            </a:prstGeom>
            <a:solidFill>
              <a:srgbClr val="8500A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ko-KR" dirty="0">
                <a:latin typeface="Impact"/>
                <a:ea typeface="Impact"/>
                <a:cs typeface="Impact"/>
                <a:sym typeface="Gill Sans" charset="0"/>
              </a:endParaRPr>
            </a:p>
          </p:txBody>
        </p:sp>
        <p:pic>
          <p:nvPicPr>
            <p:cNvPr id="21" name="Picture 18" descr="imag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08100" cy="1701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sp>
        <p:nvSpPr>
          <p:cNvPr id="22" name="AutoShape 19"/>
          <p:cNvSpPr>
            <a:spLocks/>
          </p:cNvSpPr>
          <p:nvPr/>
        </p:nvSpPr>
        <p:spPr bwMode="auto">
          <a:xfrm>
            <a:off x="1352894" y="1169368"/>
            <a:ext cx="9396938" cy="968375"/>
          </a:xfrm>
          <a:custGeom>
            <a:avLst/>
            <a:gdLst>
              <a:gd name="T0" fmla="*/ 6176962 w 21600"/>
              <a:gd name="T1" fmla="*/ 484188 h 21600"/>
              <a:gd name="T2" fmla="*/ 6176962 w 21600"/>
              <a:gd name="T3" fmla="*/ 484188 h 21600"/>
              <a:gd name="T4" fmla="*/ 6176962 w 21600"/>
              <a:gd name="T5" fmla="*/ 484188 h 21600"/>
              <a:gd name="T6" fmla="*/ 6176962 w 21600"/>
              <a:gd name="T7" fmla="*/ 4841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63500" dist="76199" dir="2700000" algn="ctr" rotWithShape="0">
              <a:srgbClr val="00000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>
              <a:lnSpc>
                <a:spcPct val="120000"/>
              </a:lnSpc>
            </a:pPr>
            <a:r>
              <a:rPr lang="en-US" altLang="ko-KR" sz="6000" b="1" dirty="0" smtClean="0">
                <a:solidFill>
                  <a:srgbClr val="FFFFFF"/>
                </a:solidFill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Foundation of Substance</a:t>
            </a:r>
            <a:endParaRPr lang="en-US" altLang="ko-KR" sz="6000" b="1" dirty="0">
              <a:solidFill>
                <a:srgbClr val="FFFFFF"/>
              </a:solidFill>
              <a:latin typeface="Impact" charset="0"/>
              <a:ea typeface="Impact"/>
              <a:cs typeface="Impact" charset="0"/>
              <a:sym typeface="Apple SD 산돌고딕 Neo 볼드체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 animBg="1"/>
      <p:bldP spid="5129" grpId="0"/>
      <p:bldP spid="5130" grpId="0" animBg="1"/>
      <p:bldP spid="5131" grpId="0"/>
      <p:bldP spid="5132" grpId="0"/>
      <p:bldP spid="5133" grpId="0" animBg="1"/>
      <p:bldP spid="5135" grpId="0" animBg="1"/>
      <p:bldP spid="51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1" t="7258" r="12936" b="11658"/>
          <a:stretch/>
        </p:blipFill>
        <p:spPr bwMode="auto">
          <a:xfrm>
            <a:off x="958751" y="1529408"/>
            <a:ext cx="9423831" cy="820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/>
          </p:cNvSpPr>
          <p:nvPr/>
        </p:nvSpPr>
        <p:spPr bwMode="auto">
          <a:xfrm>
            <a:off x="886745" y="593304"/>
            <a:ext cx="1404156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400" dirty="0">
                <a:latin typeface="Impact"/>
                <a:ea typeface="Impact"/>
                <a:cs typeface="Impact"/>
                <a:sym typeface="나눔고딕 Bold" charset="-127"/>
              </a:rPr>
              <a:t>To 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indemnify the people’s complaining…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" name="AutoShape 10"/>
          <p:cNvSpPr>
            <a:spLocks/>
          </p:cNvSpPr>
          <p:nvPr/>
        </p:nvSpPr>
        <p:spPr bwMode="auto">
          <a:xfrm>
            <a:off x="10535816" y="1817440"/>
            <a:ext cx="5765031" cy="862012"/>
          </a:xfrm>
          <a:custGeom>
            <a:avLst/>
            <a:gdLst>
              <a:gd name="T0" fmla="*/ 191540276 w 21600"/>
              <a:gd name="T1" fmla="*/ 17200631 h 21600"/>
              <a:gd name="T2" fmla="*/ 191540276 w 21600"/>
              <a:gd name="T3" fmla="*/ 17200631 h 21600"/>
              <a:gd name="T4" fmla="*/ 191540276 w 21600"/>
              <a:gd name="T5" fmla="*/ 17200631 h 21600"/>
              <a:gd name="T6" fmla="*/ 191540276 w 21600"/>
              <a:gd name="T7" fmla="*/ 1720063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400" dirty="0" smtClean="0">
                <a:latin typeface="Impact"/>
                <a:ea typeface="Impact"/>
                <a:cs typeface="Impact"/>
              </a:rPr>
              <a:t>Bring water from rock</a:t>
            </a:r>
            <a:endParaRPr lang="ko-KR" sz="4400" dirty="0">
              <a:latin typeface="Impact"/>
              <a:ea typeface="Impact"/>
              <a:cs typeface="Impact"/>
            </a:endParaRPr>
          </a:p>
        </p:txBody>
      </p:sp>
      <p:sp>
        <p:nvSpPr>
          <p:cNvPr id="9" name="AutoShape 11"/>
          <p:cNvSpPr>
            <a:spLocks/>
          </p:cNvSpPr>
          <p:nvPr/>
        </p:nvSpPr>
        <p:spPr bwMode="auto">
          <a:xfrm>
            <a:off x="10535816" y="3471540"/>
            <a:ext cx="5257800" cy="1010196"/>
          </a:xfrm>
          <a:custGeom>
            <a:avLst/>
            <a:gdLst>
              <a:gd name="T0" fmla="*/ 420250989 w 21600"/>
              <a:gd name="T1" fmla="*/ 83028050 h 21600"/>
              <a:gd name="T2" fmla="*/ 420250989 w 21600"/>
              <a:gd name="T3" fmla="*/ 83028050 h 21600"/>
              <a:gd name="T4" fmla="*/ 420250989 w 21600"/>
              <a:gd name="T5" fmla="*/ 83028050 h 21600"/>
              <a:gd name="T6" fmla="*/ 420250989 w 21600"/>
              <a:gd name="T7" fmla="*/ 8302805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400" dirty="0" smtClean="0">
                <a:latin typeface="Impact" charset="0"/>
                <a:ea typeface="Impact"/>
                <a:cs typeface="Impact" charset="0"/>
              </a:rPr>
              <a:t>Moses’ mistake—anger</a:t>
            </a:r>
            <a:endParaRPr lang="en-US" altLang="ko-KR" sz="4400" dirty="0">
              <a:latin typeface="Impact" charset="0"/>
              <a:ea typeface="Impact"/>
              <a:cs typeface="Impact" charset="0"/>
            </a:endParaRPr>
          </a:p>
        </p:txBody>
      </p:sp>
      <p:sp>
        <p:nvSpPr>
          <p:cNvPr id="10" name="AutoShape 15"/>
          <p:cNvSpPr>
            <a:spLocks/>
          </p:cNvSpPr>
          <p:nvPr/>
        </p:nvSpPr>
        <p:spPr bwMode="auto">
          <a:xfrm>
            <a:off x="10535816" y="5771490"/>
            <a:ext cx="5903838" cy="1800225"/>
          </a:xfrm>
          <a:custGeom>
            <a:avLst/>
            <a:gdLst>
              <a:gd name="T0" fmla="*/ 398006410 w 21600"/>
              <a:gd name="T1" fmla="*/ 79857494 h 21600"/>
              <a:gd name="T2" fmla="*/ 398006410 w 21600"/>
              <a:gd name="T3" fmla="*/ 79857494 h 21600"/>
              <a:gd name="T4" fmla="*/ 398006410 w 21600"/>
              <a:gd name="T5" fmla="*/ 79857494 h 21600"/>
              <a:gd name="T6" fmla="*/ 398006410 w 21600"/>
              <a:gd name="T7" fmla="*/ 798574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400" dirty="0" smtClean="0"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Hit the rock not once, but twice</a:t>
            </a:r>
            <a:endParaRPr lang="en-US" altLang="ko-KR" sz="4400" dirty="0">
              <a:latin typeface="Impact" charset="0"/>
              <a:ea typeface="Impact"/>
              <a:cs typeface="Impact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391800" y="8075746"/>
            <a:ext cx="551165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algn="l" eaLnBrk="1"/>
            <a:r>
              <a:rPr lang="en-US" altLang="ko-KR" sz="4400" dirty="0" smtClean="0">
                <a:latin typeface="Impact" charset="0"/>
                <a:ea typeface="Impact"/>
                <a:cs typeface="Impact" charset="0"/>
                <a:sym typeface="Apple SD 산돌고딕 Neo 볼드체" charset="0"/>
              </a:rPr>
              <a:t>Moses had to remain in the wilderness</a:t>
            </a:r>
            <a:endParaRPr lang="en-US" altLang="ko-KR" sz="4400" dirty="0">
              <a:latin typeface="Impact" charset="0"/>
              <a:ea typeface="Impact"/>
              <a:cs typeface="Impact" charset="0"/>
              <a:sym typeface="Apple SD 산돌고딕 Neo 볼드체" charset="0"/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80" y="1529408"/>
            <a:ext cx="7128792" cy="81471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/>
          <p:cNvSpPr>
            <a:spLocks/>
          </p:cNvSpPr>
          <p:nvPr/>
        </p:nvSpPr>
        <p:spPr bwMode="auto">
          <a:xfrm>
            <a:off x="8807450" y="3041576"/>
            <a:ext cx="5544790" cy="2663899"/>
          </a:xfrm>
          <a:custGeom>
            <a:avLst/>
            <a:gdLst>
              <a:gd name="T0" fmla="*/ 398006410 w 21600"/>
              <a:gd name="T1" fmla="*/ 17200631 h 21600"/>
              <a:gd name="T2" fmla="*/ 398006410 w 21600"/>
              <a:gd name="T3" fmla="*/ 17200631 h 21600"/>
              <a:gd name="T4" fmla="*/ 398006410 w 21600"/>
              <a:gd name="T5" fmla="*/ 17200631 h 21600"/>
              <a:gd name="T6" fmla="*/ 398006410 w 21600"/>
              <a:gd name="T7" fmla="*/ 1720063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800" dirty="0" smtClean="0">
                <a:latin typeface="Impact" charset="0"/>
                <a:cs typeface="Impact" charset="0"/>
                <a:sym typeface="Apple SD 산돌고딕 Neo 볼드체" charset="0"/>
              </a:rPr>
              <a:t>Rock = root of Ten Commandments = Adam and Eve</a:t>
            </a:r>
            <a:endParaRPr lang="en-US" altLang="ko-KR" sz="4800" dirty="0">
              <a:latin typeface="Impact" charset="0"/>
              <a:cs typeface="Impact" charset="0"/>
              <a:sym typeface="Apple SD 산돌고딕 Neo 볼드체" charset="0"/>
            </a:endParaRPr>
          </a:p>
        </p:txBody>
      </p:sp>
      <p:sp>
        <p:nvSpPr>
          <p:cNvPr id="12294" name="AutoShape 6"/>
          <p:cNvSpPr>
            <a:spLocks/>
          </p:cNvSpPr>
          <p:nvPr/>
        </p:nvSpPr>
        <p:spPr bwMode="auto">
          <a:xfrm>
            <a:off x="8807450" y="6213897"/>
            <a:ext cx="6034088" cy="3384450"/>
          </a:xfrm>
          <a:custGeom>
            <a:avLst/>
            <a:gdLst>
              <a:gd name="T0" fmla="*/ 560618092 w 21600"/>
              <a:gd name="T1" fmla="*/ 17137316 h 21600"/>
              <a:gd name="T2" fmla="*/ 560618092 w 21600"/>
              <a:gd name="T3" fmla="*/ 17137316 h 21600"/>
              <a:gd name="T4" fmla="*/ 560618092 w 21600"/>
              <a:gd name="T5" fmla="*/ 17137316 h 21600"/>
              <a:gd name="T6" fmla="*/ 560618092 w 21600"/>
              <a:gd name="T7" fmla="*/ 1713731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800" dirty="0" smtClean="0">
                <a:latin typeface="Impact" charset="0"/>
                <a:cs typeface="Impact" charset="0"/>
                <a:sym typeface="Apple SD 산돌고딕 Neo 볼드체" charset="0"/>
              </a:rPr>
              <a:t>Strike once = bring dead Adam to life as Jesus, the water of life</a:t>
            </a:r>
            <a:endParaRPr lang="en-US" altLang="ko-KR" sz="4800" dirty="0">
              <a:latin typeface="Impact" charset="0"/>
              <a:cs typeface="Impact" charset="0"/>
              <a:sym typeface="Apple SD 산돌고딕 Neo 볼드체" charset="0"/>
            </a:endParaRPr>
          </a:p>
        </p:txBody>
      </p:sp>
      <p:sp>
        <p:nvSpPr>
          <p:cNvPr id="12298" name="AutoShape 10"/>
          <p:cNvSpPr>
            <a:spLocks/>
          </p:cNvSpPr>
          <p:nvPr/>
        </p:nvSpPr>
        <p:spPr bwMode="auto">
          <a:xfrm>
            <a:off x="8735616" y="9238307"/>
            <a:ext cx="6696744" cy="3236317"/>
          </a:xfrm>
          <a:custGeom>
            <a:avLst/>
            <a:gdLst>
              <a:gd name="T0" fmla="*/ 560618092 w 21600"/>
              <a:gd name="T1" fmla="*/ 17137316 h 21600"/>
              <a:gd name="T2" fmla="*/ 560618092 w 21600"/>
              <a:gd name="T3" fmla="*/ 17137316 h 21600"/>
              <a:gd name="T4" fmla="*/ 560618092 w 21600"/>
              <a:gd name="T5" fmla="*/ 17137316 h 21600"/>
              <a:gd name="T6" fmla="*/ 560618092 w 21600"/>
              <a:gd name="T7" fmla="*/ 1713731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eaLnBrk="0">
              <a:lnSpc>
                <a:spcPct val="120000"/>
              </a:lnSpc>
              <a:defRPr/>
            </a:pPr>
            <a:r>
              <a:rPr lang="en-US" altLang="ko-KR" sz="4800" dirty="0" smtClean="0">
                <a:latin typeface="Impact" charset="0"/>
                <a:cs typeface="Impact" charset="0"/>
                <a:sym typeface="Apple SD 산돌고딕 Neo 볼드체" charset="0"/>
              </a:rPr>
              <a:t>Strike again = a condition for Satan to strike Jesus</a:t>
            </a:r>
            <a:endParaRPr lang="en-US" altLang="ko-KR" sz="4800" dirty="0">
              <a:latin typeface="Impact" charset="0"/>
              <a:cs typeface="Impact" charset="0"/>
              <a:sym typeface="Apple SD 산돌고딕 Neo 볼드체" charset="0"/>
            </a:endParaRPr>
          </a:p>
        </p:txBody>
      </p:sp>
      <p:grpSp>
        <p:nvGrpSpPr>
          <p:cNvPr id="14340" name="Group 1"/>
          <p:cNvGrpSpPr>
            <a:grpSpLocks/>
          </p:cNvGrpSpPr>
          <p:nvPr/>
        </p:nvGrpSpPr>
        <p:grpSpPr bwMode="auto">
          <a:xfrm>
            <a:off x="1102768" y="808608"/>
            <a:ext cx="7200950" cy="2232968"/>
            <a:chOff x="0" y="0"/>
            <a:chExt cx="9105900" cy="1778000"/>
          </a:xfrm>
        </p:grpSpPr>
        <p:sp>
          <p:nvSpPr>
            <p:cNvPr id="15" name="AutoShape 2"/>
            <p:cNvSpPr>
              <a:spLocks/>
            </p:cNvSpPr>
            <p:nvPr/>
          </p:nvSpPr>
          <p:spPr bwMode="auto">
            <a:xfrm>
              <a:off x="101525" y="101659"/>
              <a:ext cx="8902850" cy="1574681"/>
            </a:xfrm>
            <a:prstGeom prst="roundRect">
              <a:avLst>
                <a:gd name="adj" fmla="val 12093"/>
              </a:avLst>
            </a:prstGeom>
            <a:solidFill>
              <a:srgbClr val="722CF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ko-KR" sz="900" dirty="0">
                <a:latin typeface="Impact"/>
                <a:ea typeface="Impact"/>
                <a:cs typeface="Impact"/>
                <a:sym typeface="Gill Sans" charset="0"/>
              </a:endParaRPr>
            </a:p>
          </p:txBody>
        </p:sp>
        <p:pic>
          <p:nvPicPr>
            <p:cNvPr id="16" name="Picture 3" descr="imag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05900" cy="177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sp>
        <p:nvSpPr>
          <p:cNvPr id="17" name="AutoShape 4"/>
          <p:cNvSpPr>
            <a:spLocks/>
          </p:cNvSpPr>
          <p:nvPr/>
        </p:nvSpPr>
        <p:spPr bwMode="auto">
          <a:xfrm>
            <a:off x="1679031" y="881336"/>
            <a:ext cx="6048623" cy="1944043"/>
          </a:xfrm>
          <a:custGeom>
            <a:avLst/>
            <a:gdLst>
              <a:gd name="T0" fmla="*/ 4210050 w 21600"/>
              <a:gd name="T1" fmla="*/ 457200 h 21600"/>
              <a:gd name="T2" fmla="*/ 4210050 w 21600"/>
              <a:gd name="T3" fmla="*/ 457200 h 21600"/>
              <a:gd name="T4" fmla="*/ 4210050 w 21600"/>
              <a:gd name="T5" fmla="*/ 457200 h 21600"/>
              <a:gd name="T6" fmla="*/ 4210050 w 21600"/>
              <a:gd name="T7" fmla="*/ 4572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63500" dist="76199" dir="2700000" algn="ctr" rotWithShape="0">
              <a:srgbClr val="00000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>
              <a:lnSpc>
                <a:spcPct val="120000"/>
              </a:lnSpc>
              <a:defRPr/>
            </a:pPr>
            <a:r>
              <a:rPr lang="en-US" altLang="ko-KR" sz="5400" b="1" dirty="0" smtClean="0">
                <a:solidFill>
                  <a:srgbClr val="FFFFFF"/>
                </a:solidFill>
                <a:latin typeface="Impact" charset="0"/>
                <a:cs typeface="Impact" charset="0"/>
                <a:sym typeface="Apple SD 산돌고딕 Neo 볼드체" charset="0"/>
              </a:rPr>
              <a:t>The Rock is Christ </a:t>
            </a:r>
          </a:p>
          <a:p>
            <a:pPr algn="ctr" eaLnBrk="0">
              <a:lnSpc>
                <a:spcPct val="120000"/>
              </a:lnSpc>
              <a:defRPr/>
            </a:pPr>
            <a:r>
              <a:rPr lang="en-US" altLang="ko-KR" sz="5400" b="1" dirty="0" smtClean="0">
                <a:solidFill>
                  <a:srgbClr val="FFFFFF"/>
                </a:solidFill>
                <a:latin typeface="Impact" charset="0"/>
                <a:cs typeface="Impact" charset="0"/>
                <a:sym typeface="Apple SD 산돌고딕 Neo 볼드체" charset="0"/>
              </a:rPr>
              <a:t>1 </a:t>
            </a:r>
            <a:r>
              <a:rPr lang="en-US" altLang="ko-KR" sz="5400" b="1" dirty="0" err="1" smtClean="0">
                <a:solidFill>
                  <a:srgbClr val="FFFFFF"/>
                </a:solidFill>
                <a:latin typeface="Impact" charset="0"/>
                <a:cs typeface="Impact" charset="0"/>
                <a:sym typeface="Apple SD 산돌고딕 Neo 볼드체" charset="0"/>
              </a:rPr>
              <a:t>Cor</a:t>
            </a:r>
            <a:r>
              <a:rPr lang="en-US" altLang="ko-KR" sz="5400" b="1" dirty="0" smtClean="0">
                <a:solidFill>
                  <a:srgbClr val="FFFFFF"/>
                </a:solidFill>
                <a:latin typeface="Impact" charset="0"/>
                <a:cs typeface="Impact" charset="0"/>
                <a:sym typeface="Apple SD 산돌고딕 Neo 볼드체" charset="0"/>
              </a:rPr>
              <a:t> 10:4</a:t>
            </a:r>
            <a:endParaRPr lang="en-US" altLang="ko-KR" sz="5400" b="1" dirty="0">
              <a:solidFill>
                <a:srgbClr val="FFFFFF"/>
              </a:solidFill>
              <a:latin typeface="Impact" charset="0"/>
              <a:cs typeface="Impact" charset="0"/>
              <a:sym typeface="Apple SD 산돌고딕 Neo 볼드체" charset="0"/>
            </a:endParaRPr>
          </a:p>
        </p:txBody>
      </p:sp>
      <p:pic>
        <p:nvPicPr>
          <p:cNvPr id="18" name="Picture 3" descr="Unknown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0" y="3450729"/>
            <a:ext cx="7056438" cy="715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images-1.jpeg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0720" y="4914230"/>
            <a:ext cx="7652940" cy="4299980"/>
          </a:xfrm>
          <a:prstGeom prst="rect">
            <a:avLst/>
          </a:prstGeom>
          <a:effectLst>
            <a:glow rad="1638300">
              <a:schemeClr val="accent1">
                <a:satMod val="175000"/>
                <a:alpha val="69000"/>
              </a:schemeClr>
            </a:glow>
            <a:softEdge rad="749300"/>
          </a:effectLst>
        </p:spPr>
      </p:pic>
      <p:pic>
        <p:nvPicPr>
          <p:cNvPr id="4" name="Picture 3" descr="Unknown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t="13943"/>
          <a:stretch/>
        </p:blipFill>
        <p:spPr>
          <a:xfrm>
            <a:off x="16333241" y="6213897"/>
            <a:ext cx="7000431" cy="7018168"/>
          </a:xfrm>
          <a:prstGeom prst="rect">
            <a:avLst/>
          </a:prstGeom>
        </p:spPr>
      </p:pic>
      <p:pic>
        <p:nvPicPr>
          <p:cNvPr id="6" name="Picture 5" descr="images-2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0432" y="713575"/>
            <a:ext cx="750605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7599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 autoUpdateAnimBg="0"/>
      <p:bldP spid="1229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7"/>
          <p:cNvSpPr>
            <a:spLocks/>
          </p:cNvSpPr>
          <p:nvPr/>
        </p:nvSpPr>
        <p:spPr bwMode="auto">
          <a:xfrm>
            <a:off x="6935416" y="1817440"/>
            <a:ext cx="576064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400" dirty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Disbelief</a:t>
            </a:r>
            <a:r>
              <a:rPr lang="en-US" altLang="ko-KR" sz="4400" dirty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:</a:t>
            </a:r>
            <a:r>
              <a:rPr lang="ko-KR" altLang="en-US" sz="4400" dirty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Death </a:t>
            </a:r>
            <a:r>
              <a:rPr lang="ko-KR" altLang="en-US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by 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fiery </a:t>
            </a:r>
            <a:r>
              <a:rPr lang="ko-KR" altLang="en-US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serpents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, </a:t>
            </a:r>
            <a:r>
              <a:rPr lang="en-US" altLang="ko-KR" sz="4400" dirty="0" err="1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Num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 21:6</a:t>
            </a:r>
            <a:endParaRPr lang="ko-KR" altLang="en-US" sz="4400" dirty="0">
              <a:solidFill>
                <a:srgbClr val="3D3D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225" name="Rectangle 9"/>
          <p:cNvSpPr>
            <a:spLocks/>
          </p:cNvSpPr>
          <p:nvPr/>
        </p:nvSpPr>
        <p:spPr bwMode="auto">
          <a:xfrm>
            <a:off x="7151440" y="5993904"/>
            <a:ext cx="63367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Repent</a:t>
            </a:r>
            <a:r>
              <a:rPr lang="en-US" altLang="ko-KR" sz="4400" dirty="0" err="1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ance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 after disbelief:</a:t>
            </a:r>
            <a:r>
              <a:rPr lang="ko-KR" altLang="en-US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Salvation by bronze serpent on a pole, </a:t>
            </a:r>
            <a:r>
              <a:rPr lang="en-US" altLang="ko-KR" sz="4400" dirty="0" err="1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Num</a:t>
            </a:r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 21:9</a:t>
            </a:r>
            <a:endParaRPr lang="ko-KR" altLang="en-US" sz="4400" dirty="0" smtClean="0">
              <a:solidFill>
                <a:srgbClr val="3D3D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60" y="5777880"/>
            <a:ext cx="5688632" cy="716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mages-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1241376"/>
            <a:ext cx="5544616" cy="4440111"/>
          </a:xfrm>
          <a:prstGeom prst="rect">
            <a:avLst/>
          </a:prstGeom>
        </p:spPr>
      </p:pic>
      <p:sp>
        <p:nvSpPr>
          <p:cNvPr id="14" name="Rectangle 9"/>
          <p:cNvSpPr>
            <a:spLocks/>
          </p:cNvSpPr>
          <p:nvPr/>
        </p:nvSpPr>
        <p:spPr bwMode="auto">
          <a:xfrm>
            <a:off x="6935416" y="4222740"/>
            <a:ext cx="633670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Fiery serpent = Satan</a:t>
            </a:r>
            <a:endParaRPr lang="ko-KR" altLang="en-US" sz="4400" dirty="0" smtClean="0">
              <a:solidFill>
                <a:srgbClr val="FF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9"/>
          <p:cNvSpPr>
            <a:spLocks/>
          </p:cNvSpPr>
          <p:nvPr/>
        </p:nvSpPr>
        <p:spPr bwMode="auto">
          <a:xfrm>
            <a:off x="7079432" y="8442176"/>
            <a:ext cx="6336704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3D3D00"/>
                </a:solidFill>
                <a:latin typeface="Impact"/>
                <a:ea typeface="Impact"/>
                <a:cs typeface="Impact"/>
                <a:sym typeface="나눔고딕 Bold" charset="-127"/>
              </a:rPr>
              <a:t>Bronze serpent on a pole = Jesus on the cross</a:t>
            </a:r>
            <a:endParaRPr lang="ko-KR" altLang="en-US" sz="4400" dirty="0" smtClean="0">
              <a:solidFill>
                <a:srgbClr val="3D3D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7079432" y="10443299"/>
            <a:ext cx="63367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나눔고딕 Bold" charset="-127"/>
              </a:rPr>
              <a:t>Disbelief in Jesus </a:t>
            </a:r>
            <a:r>
              <a:rPr lang="en-US" altLang="ko-KR" sz="4400" dirty="0" smtClean="0">
                <a:solidFill>
                  <a:srgbClr val="FF0000"/>
                </a:solidFill>
                <a:latin typeface="Impact"/>
                <a:ea typeface="Impact"/>
                <a:cs typeface="Impact"/>
                <a:sym typeface="Wingdings"/>
              </a:rPr>
              <a:t> death on cross, and salvation to all who believe in him</a:t>
            </a:r>
            <a:endParaRPr lang="ko-KR" altLang="en-US" sz="4400" dirty="0" smtClean="0">
              <a:solidFill>
                <a:srgbClr val="FF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/>
          </p:cNvSpPr>
          <p:nvPr/>
        </p:nvSpPr>
        <p:spPr bwMode="auto">
          <a:xfrm>
            <a:off x="11687944" y="2493382"/>
            <a:ext cx="3816424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The Foundation of Substance centered on Joshua 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292" name="AutoShape 4"/>
          <p:cNvSpPr>
            <a:spLocks/>
          </p:cNvSpPr>
          <p:nvPr/>
        </p:nvSpPr>
        <p:spPr bwMode="auto">
          <a:xfrm>
            <a:off x="814736" y="881336"/>
            <a:ext cx="10690696" cy="1371600"/>
          </a:xfrm>
          <a:prstGeom prst="roundRect">
            <a:avLst>
              <a:gd name="adj" fmla="val 13889"/>
            </a:avLst>
          </a:prstGeom>
          <a:solidFill>
            <a:srgbClr val="FF7500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293" name="Rectangle 5"/>
          <p:cNvSpPr>
            <a:spLocks/>
          </p:cNvSpPr>
          <p:nvPr/>
        </p:nvSpPr>
        <p:spPr bwMode="auto">
          <a:xfrm>
            <a:off x="1360215" y="1182415"/>
            <a:ext cx="8997793" cy="769441"/>
          </a:xfrm>
          <a:prstGeom prst="rect">
            <a:avLst/>
          </a:prstGeom>
          <a:noFill/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Moses called Joshua to lead Israel</a:t>
            </a:r>
            <a:endParaRPr lang="ko-KR" altLang="en-US" sz="50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1" y="2465512"/>
            <a:ext cx="10544597" cy="6840760"/>
          </a:xfrm>
          <a:prstGeom prst="rect">
            <a:avLst/>
          </a:prstGeom>
        </p:spPr>
      </p:pic>
      <p:sp>
        <p:nvSpPr>
          <p:cNvPr id="12290" name="Rectangle 2"/>
          <p:cNvSpPr>
            <a:spLocks/>
          </p:cNvSpPr>
          <p:nvPr/>
        </p:nvSpPr>
        <p:spPr bwMode="auto">
          <a:xfrm>
            <a:off x="958752" y="9296394"/>
            <a:ext cx="1483364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300" dirty="0">
                <a:latin typeface="Impact"/>
                <a:ea typeface="Impact"/>
                <a:cs typeface="Impact"/>
                <a:sym typeface="나눔명조 Bold" charset="-127"/>
              </a:rPr>
              <a:t>'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No man shall be able to stand before you all the days of your life; </a:t>
            </a:r>
            <a:r>
              <a:rPr lang="ko-KR" altLang="en-US" sz="4300" dirty="0" smtClean="0">
                <a:latin typeface="Impact"/>
                <a:ea typeface="Impact"/>
                <a:cs typeface="Impact"/>
                <a:sym typeface="나눔명조 Bold" charset="-127"/>
              </a:rPr>
              <a:t>as 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I was with Moses, so I will be with you; </a:t>
            </a:r>
            <a:r>
              <a:rPr lang="ko-KR" altLang="en-US" sz="4300" dirty="0" smtClean="0">
                <a:latin typeface="Impact"/>
                <a:ea typeface="Impact"/>
                <a:cs typeface="Impact"/>
                <a:sym typeface="나눔명조 Bold" charset="-127"/>
              </a:rPr>
              <a:t>I 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will not fail you or forsake you. ... </a:t>
            </a:r>
            <a:r>
              <a:rPr lang="ko-KR" altLang="en-US" sz="4300" dirty="0" smtClean="0">
                <a:latin typeface="Impact"/>
                <a:ea typeface="Impact"/>
                <a:cs typeface="Impact"/>
                <a:sym typeface="나눔명조 Bold" charset="-127"/>
              </a:rPr>
              <a:t>Only 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be strong and very courageous, being careful </a:t>
            </a:r>
            <a:r>
              <a:rPr lang="ko-KR" altLang="en-US" sz="4300" dirty="0" smtClean="0">
                <a:latin typeface="Impact"/>
                <a:ea typeface="Impact"/>
                <a:cs typeface="Impact"/>
                <a:sym typeface="나눔명조 Bold" charset="-127"/>
              </a:rPr>
              <a:t>to 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do according to all the law which Moses my servant commanded you; </a:t>
            </a:r>
            <a:r>
              <a:rPr lang="ko-KR" altLang="en-US" sz="4300" dirty="0" smtClean="0">
                <a:latin typeface="Impact"/>
                <a:ea typeface="Impact"/>
                <a:cs typeface="Impact"/>
                <a:sym typeface="나눔명조 Bold" charset="-127"/>
              </a:rPr>
              <a:t>turn 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not from it to the right hand or to the left, </a:t>
            </a:r>
            <a:endParaRPr lang="en-US" altLang="ko-KR" sz="43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300" dirty="0" smtClean="0">
                <a:latin typeface="Impact"/>
                <a:ea typeface="Impact"/>
                <a:cs typeface="Impact"/>
                <a:sym typeface="나눔명조 Bold" charset="-127"/>
              </a:rPr>
              <a:t>that </a:t>
            </a:r>
            <a:r>
              <a:rPr lang="ko-KR" altLang="en-US" sz="4300" dirty="0">
                <a:latin typeface="Impact"/>
                <a:ea typeface="Impact"/>
                <a:cs typeface="Impact"/>
                <a:sym typeface="나눔명조 Bold" charset="-127"/>
              </a:rPr>
              <a:t>you may have good success wherever you go.' </a:t>
            </a:r>
            <a:r>
              <a:rPr lang="en-US" altLang="ko-KR" sz="4300" dirty="0" smtClean="0">
                <a:latin typeface="Impact"/>
                <a:ea typeface="Impact"/>
                <a:cs typeface="Impact"/>
                <a:sym typeface="나눔명조 Bold" charset="-127"/>
              </a:rPr>
              <a:t>Josh 1:5-7</a:t>
            </a:r>
            <a:endParaRPr lang="en-US" altLang="en-US" sz="43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766" r="1576" b="1532"/>
          <a:stretch>
            <a:fillRect/>
          </a:stretch>
        </p:blipFill>
        <p:spPr bwMode="auto">
          <a:xfrm>
            <a:off x="1244600" y="1193800"/>
            <a:ext cx="8269288" cy="996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/>
          </p:cNvSpPr>
          <p:nvPr/>
        </p:nvSpPr>
        <p:spPr bwMode="auto">
          <a:xfrm>
            <a:off x="9815736" y="2364467"/>
            <a:ext cx="532859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ExtraBold" charset="-127"/>
              </a:rPr>
              <a:t>Joshua sent two spies into Jericho</a:t>
            </a:r>
            <a:endParaRPr lang="en-US" altLang="en-US" sz="4400" dirty="0"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9747599" y="4502638"/>
            <a:ext cx="56847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The prostitute </a:t>
            </a:r>
            <a:r>
              <a:rPr lang="ko-KR" altLang="en-US" sz="4400" dirty="0" smtClean="0">
                <a:latin typeface="Impact"/>
                <a:ea typeface="Impact"/>
                <a:cs typeface="Impact"/>
                <a:sym typeface="나눔고딕 Bold" charset="-127"/>
              </a:rPr>
              <a:t>Rahab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 helped them escape. 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9743728" y="8427075"/>
            <a:ext cx="547260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The spies reported faithfully—we can get victory.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9743728" y="6497960"/>
            <a:ext cx="547260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She is an ancestor of King David and Jesus. 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/>
          </p:cNvSpPr>
          <p:nvPr/>
        </p:nvSpPr>
        <p:spPr bwMode="auto">
          <a:xfrm>
            <a:off x="9887744" y="1817440"/>
            <a:ext cx="532859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ExtraBold" charset="-127"/>
              </a:rPr>
              <a:t>A 3-day journey to the Jordan River</a:t>
            </a:r>
            <a:endParaRPr lang="en-US" altLang="en-US" sz="44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ExtraBold" charset="-127"/>
            </a:endParaRP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9819607" y="3955611"/>
            <a:ext cx="56847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They followed the Ark across the Jordan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9815736" y="8413140"/>
            <a:ext cx="547260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Forgiven saints will enter Canaan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9815736" y="5806917"/>
            <a:ext cx="547260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Separation of good and evil before the Son and Holy Spirit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-2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5" y="2134509"/>
            <a:ext cx="840326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5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Pages>0</Pages>
  <Words>517</Words>
  <Characters>0</Characters>
  <Application>Microsoft Office PowerPoint</Application>
  <PresentationFormat>Custom</PresentationFormat>
  <Lines>0</Lines>
  <Paragraphs>67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60</cp:revision>
  <dcterms:modified xsi:type="dcterms:W3CDTF">2020-04-27T13:30:36Z</dcterms:modified>
</cp:coreProperties>
</file>