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7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45B43-DEC6-1949-95AF-726BDE04550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B007B-5155-9642-A8CA-C0762E431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1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2CC86-BEFB-4FEB-B022-528D7244EA6B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4214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2CC86-BEFB-4FEB-B022-528D7244EA6B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2815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2CC86-BEFB-4FEB-B022-528D7244EA6B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7748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2CC86-BEFB-4FEB-B022-528D7244EA6B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7118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61A02-F390-2D49-BCBD-4F0A5227D30D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12B0B-442B-EA4F-9057-F396BEBDD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9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61A02-F390-2D49-BCBD-4F0A5227D30D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12B0B-442B-EA4F-9057-F396BEBDD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61A02-F390-2D49-BCBD-4F0A5227D30D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12B0B-442B-EA4F-9057-F396BEBDD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4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61A02-F390-2D49-BCBD-4F0A5227D30D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12B0B-442B-EA4F-9057-F396BEBDD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8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61A02-F390-2D49-BCBD-4F0A5227D30D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12B0B-442B-EA4F-9057-F396BEBDD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5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61A02-F390-2D49-BCBD-4F0A5227D30D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12B0B-442B-EA4F-9057-F396BEBDD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56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61A02-F390-2D49-BCBD-4F0A5227D30D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12B0B-442B-EA4F-9057-F396BEBDD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2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61A02-F390-2D49-BCBD-4F0A5227D30D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12B0B-442B-EA4F-9057-F396BEBDD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44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61A02-F390-2D49-BCBD-4F0A5227D30D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12B0B-442B-EA4F-9057-F396BEBDD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7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61A02-F390-2D49-BCBD-4F0A5227D30D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12B0B-442B-EA4F-9057-F396BEBDD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91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61A02-F390-2D49-BCBD-4F0A5227D30D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12B0B-442B-EA4F-9057-F396BEBDD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5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61A02-F390-2D49-BCBD-4F0A5227D30D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12B0B-442B-EA4F-9057-F396BEBDD53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4912" y="-408778"/>
            <a:ext cx="12944673" cy="7281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973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31.png"/><Relationship Id="rId5" Type="http://schemas.openxmlformats.org/officeDocument/2006/relationships/image" Target="../media/image29.png"/><Relationship Id="rId10" Type="http://schemas.openxmlformats.org/officeDocument/2006/relationships/image" Target="../media/image35.jpeg"/><Relationship Id="rId4" Type="http://schemas.openxmlformats.org/officeDocument/2006/relationships/image" Target="../media/image28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8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5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/>
          </p:cNvSpPr>
          <p:nvPr/>
        </p:nvSpPr>
        <p:spPr bwMode="auto">
          <a:xfrm>
            <a:off x="179513" y="164638"/>
            <a:ext cx="2611937" cy="704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ko-KR" sz="3200" b="0" dirty="0">
                <a:latin typeface="Georgia" charset="0"/>
                <a:ea typeface="Georgia"/>
                <a:cs typeface="Georgia"/>
                <a:sym typeface="나눔고딕OTF ExtraBold" charset="0"/>
              </a:rPr>
              <a:t>Session </a:t>
            </a:r>
            <a:r>
              <a:rPr lang="en-US" altLang="ko-KR" sz="3200" b="0" dirty="0" smtClean="0">
                <a:latin typeface="Georgia" charset="0"/>
                <a:ea typeface="Georgia"/>
                <a:cs typeface="Georgia"/>
                <a:sym typeface="나눔고딕OTF ExtraBold" charset="0"/>
              </a:rPr>
              <a:t>1</a:t>
            </a:r>
            <a:endParaRPr lang="en-US" altLang="ko-KR" sz="3200" b="0" dirty="0">
              <a:latin typeface="Georgia" charset="0"/>
              <a:ea typeface="Georgia"/>
              <a:cs typeface="Georgia"/>
              <a:sym typeface="나눔고딕OTF ExtraBold" charset="0"/>
            </a:endParaRPr>
          </a:p>
        </p:txBody>
      </p:sp>
      <p:sp>
        <p:nvSpPr>
          <p:cNvPr id="4" name="Rectangle 3"/>
          <p:cNvSpPr>
            <a:spLocks/>
          </p:cNvSpPr>
          <p:nvPr/>
        </p:nvSpPr>
        <p:spPr bwMode="auto">
          <a:xfrm>
            <a:off x="899592" y="1412776"/>
            <a:ext cx="4536504" cy="384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-US" altLang="ko-KR" sz="4000" b="0" dirty="0" smtClean="0">
                <a:latin typeface="Georgia" charset="0"/>
                <a:ea typeface="Georgia"/>
                <a:cs typeface="Georgia"/>
                <a:sym typeface="나눔고딕OTF ExtraBold" charset="0"/>
              </a:rPr>
              <a:t>General</a:t>
            </a:r>
          </a:p>
          <a:p>
            <a:pPr algn="ctr"/>
            <a:r>
              <a:rPr lang="en-US" altLang="ko-KR" sz="4000" b="0" dirty="0" smtClean="0">
                <a:latin typeface="Georgia" charset="0"/>
                <a:ea typeface="Georgia"/>
                <a:cs typeface="Georgia"/>
                <a:sym typeface="나눔고딕OTF ExtraBold" charset="0"/>
              </a:rPr>
              <a:t>Introduction:</a:t>
            </a:r>
          </a:p>
          <a:p>
            <a:pPr algn="ctr"/>
            <a:r>
              <a:rPr lang="en-US" altLang="ko-KR" sz="4000" dirty="0" smtClean="0">
                <a:latin typeface="Georgia" charset="0"/>
                <a:ea typeface="Georgia"/>
                <a:cs typeface="Georgia"/>
                <a:sym typeface="나눔고딕OTF ExtraBold" charset="0"/>
              </a:rPr>
              <a:t>A New Expression </a:t>
            </a:r>
          </a:p>
          <a:p>
            <a:pPr algn="ctr"/>
            <a:r>
              <a:rPr lang="en-US" altLang="ko-KR" sz="4000" dirty="0" smtClean="0">
                <a:latin typeface="Georgia" charset="0"/>
                <a:ea typeface="Georgia"/>
                <a:cs typeface="Georgia"/>
                <a:sym typeface="나눔고딕OTF ExtraBold" charset="0"/>
              </a:rPr>
              <a:t>Of Truth</a:t>
            </a:r>
            <a:endParaRPr lang="en-US" altLang="ko-KR" sz="4000" b="0" dirty="0">
              <a:latin typeface="Georgia" charset="0"/>
              <a:ea typeface="Georgia"/>
              <a:cs typeface="Georgia"/>
              <a:sym typeface="나눔고딕OTF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33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S:\김희선\원리강의 ppt디자인\이미지변환\4p\bar_gra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258" y="5177041"/>
            <a:ext cx="2249252" cy="13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S:\김희선\원리강의 ppt디자인\이미지변환\4p\bar_r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17032"/>
            <a:ext cx="1800200" cy="104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김희선\Desktop\피피티\ball_re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128" y="1604798"/>
            <a:ext cx="1638622" cy="1768749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김희선\Desktop\피피티\ball_gree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02" y="1604798"/>
            <a:ext cx="1639187" cy="1797111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16200000">
            <a:off x="1782496" y="-145879"/>
            <a:ext cx="553998" cy="231980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rtlCol="0">
            <a:spAutoFit/>
          </a:bodyPr>
          <a:lstStyle/>
          <a:p>
            <a:r>
              <a:rPr lang="en-US" altLang="ko-KR" sz="2400" b="1" dirty="0" smtClean="0">
                <a:latin typeface="Georgia"/>
                <a:ea typeface="Georgia"/>
              </a:rPr>
              <a:t>Original Mind</a:t>
            </a:r>
            <a:endParaRPr lang="ko-KR" altLang="en-US" sz="2400" b="1" dirty="0">
              <a:latin typeface="Georgia"/>
              <a:ea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4204132" y="232495"/>
            <a:ext cx="553998" cy="16218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rtlCol="0">
            <a:spAutoFit/>
          </a:bodyPr>
          <a:lstStyle/>
          <a:p>
            <a:r>
              <a:rPr lang="en-US" altLang="ko-KR" sz="2400" b="1" dirty="0" smtClean="0">
                <a:latin typeface="Georgia"/>
                <a:ea typeface="Georgia"/>
              </a:rPr>
              <a:t>Evil Mind</a:t>
            </a:r>
            <a:endParaRPr lang="ko-KR" altLang="en-US" sz="2400" b="1" dirty="0">
              <a:latin typeface="Georgia"/>
              <a:ea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127" y="2047299"/>
            <a:ext cx="1639187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latin typeface="Georgia"/>
                <a:ea typeface="Georgia"/>
              </a:rPr>
              <a:t>Happiness</a:t>
            </a:r>
            <a:endParaRPr lang="ko-KR" altLang="en-US" sz="2000" dirty="0">
              <a:latin typeface="Georgia"/>
              <a:ea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47657" y="2052340"/>
            <a:ext cx="1733200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Georgia"/>
                <a:ea typeface="Georgia"/>
              </a:rPr>
              <a:t>Misfortune</a:t>
            </a:r>
            <a:endParaRPr lang="ko-KR" altLang="en-US" sz="2000" dirty="0">
              <a:latin typeface="Georgia"/>
              <a:ea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1721" y="3732530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latin typeface="Georgia"/>
                <a:ea typeface="Georgia"/>
              </a:rPr>
              <a:t>Contradictory </a:t>
            </a:r>
          </a:p>
          <a:p>
            <a:pPr algn="ctr"/>
            <a:r>
              <a:rPr lang="en-US" altLang="ko-KR" sz="2000" dirty="0" smtClean="0">
                <a:latin typeface="Georgia"/>
                <a:ea typeface="Georgia"/>
              </a:rPr>
              <a:t>Nature</a:t>
            </a:r>
            <a:endParaRPr lang="ko-KR" altLang="en-US" sz="2000" dirty="0">
              <a:latin typeface="Georgia"/>
              <a:ea typeface="Georgi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168688" y="5391037"/>
            <a:ext cx="20432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latin typeface="Georgia"/>
                <a:ea typeface="Georgia"/>
              </a:rPr>
              <a:t>Self-Destruction</a:t>
            </a:r>
            <a:r>
              <a:rPr lang="ko-KR" altLang="en-US" sz="2000" dirty="0" smtClean="0">
                <a:latin typeface="Georgia"/>
                <a:ea typeface="Georgia"/>
              </a:rPr>
              <a:t> </a:t>
            </a:r>
            <a:endParaRPr lang="ko-KR" altLang="en-US" sz="2000" dirty="0">
              <a:latin typeface="Georgia"/>
              <a:ea typeface="Georgia"/>
            </a:endParaRPr>
          </a:p>
        </p:txBody>
      </p:sp>
      <p:pic>
        <p:nvPicPr>
          <p:cNvPr id="14" name="Picture 7" descr="S:\김희선\원리강의 ppt디자인\이미지변환\arrow_left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705" y="2106524"/>
            <a:ext cx="168765" cy="23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S:\김희선\원리강의 ppt디자인\이미지변환\arrow_left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86369" y="2170024"/>
            <a:ext cx="168765" cy="23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S:\김희선\원리강의 ppt디자인\이미지변환\arrow_left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087645" y="3363913"/>
            <a:ext cx="282172" cy="22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S:\김희선\원리강의 ppt디자인\이미지변환\arrow_left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059801" y="4779408"/>
            <a:ext cx="282172" cy="22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images-4.jpe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386" y="1509117"/>
            <a:ext cx="2501925" cy="17850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912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891829" y="3267969"/>
            <a:ext cx="2808312" cy="1248863"/>
            <a:chOff x="1619672" y="1779118"/>
            <a:chExt cx="2808312" cy="936647"/>
          </a:xfrm>
        </p:grpSpPr>
        <p:pic>
          <p:nvPicPr>
            <p:cNvPr id="9" name="Picture 4" descr="S:\김희선\원리강의 ppt디자인\이미지변환\4p\bar_red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1779118"/>
              <a:ext cx="2664296" cy="9366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직사각형 9"/>
            <p:cNvSpPr/>
            <p:nvPr/>
          </p:nvSpPr>
          <p:spPr>
            <a:xfrm>
              <a:off x="1619672" y="1923678"/>
              <a:ext cx="2808312" cy="3462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dirty="0" smtClean="0">
                  <a:latin typeface="Georgia"/>
                  <a:ea typeface="Georgia"/>
                </a:rPr>
                <a:t>Self-Destruction</a:t>
              </a:r>
              <a:endParaRPr lang="ko-KR" altLang="en-US" sz="2000" dirty="0">
                <a:latin typeface="Georgia"/>
                <a:ea typeface="Georgia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127125" y="4197810"/>
            <a:ext cx="4238731" cy="736170"/>
            <a:chOff x="1115616" y="2571750"/>
            <a:chExt cx="3530685" cy="552128"/>
          </a:xfrm>
        </p:grpSpPr>
        <p:sp>
          <p:nvSpPr>
            <p:cNvPr id="3" name="TextBox 2"/>
            <p:cNvSpPr txBox="1"/>
            <p:nvPr/>
          </p:nvSpPr>
          <p:spPr>
            <a:xfrm>
              <a:off x="1547664" y="2727960"/>
              <a:ext cx="3098637" cy="34624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latin typeface="Georgia"/>
                  <a:ea typeface="Georgia"/>
                </a:rPr>
                <a:t>Christianity</a:t>
              </a:r>
              <a:r>
                <a:rPr lang="ko-KR" altLang="en-US" sz="2400" b="1" dirty="0" smtClean="0">
                  <a:latin typeface="Georgia"/>
                  <a:ea typeface="Georgia"/>
                </a:rPr>
                <a:t> </a:t>
              </a:r>
              <a:r>
                <a:rPr lang="en-US" altLang="ko-KR" sz="2400" b="1" dirty="0">
                  <a:latin typeface="Georgia"/>
                  <a:ea typeface="Georgia"/>
                </a:rPr>
                <a:t>= T</a:t>
              </a:r>
              <a:r>
                <a:rPr lang="en-US" altLang="ko-KR" sz="2400" b="1" dirty="0" smtClean="0">
                  <a:latin typeface="Georgia"/>
                  <a:ea typeface="Georgia"/>
                </a:rPr>
                <a:t>he Fall</a:t>
              </a:r>
              <a:endParaRPr lang="ko-KR" altLang="en-US" sz="2400" b="1" dirty="0">
                <a:latin typeface="Georgia"/>
                <a:ea typeface="Georgia"/>
              </a:endParaRPr>
            </a:p>
          </p:txBody>
        </p:sp>
        <p:pic>
          <p:nvPicPr>
            <p:cNvPr id="5125" name="Picture 5" descr="C:\Users\김희선\Desktop\피피티\dddd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2571750"/>
              <a:ext cx="371226" cy="55212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984251" y="5222178"/>
            <a:ext cx="4595029" cy="761339"/>
            <a:chOff x="1048668" y="3363838"/>
            <a:chExt cx="3476802" cy="571004"/>
          </a:xfrm>
        </p:grpSpPr>
        <p:sp>
          <p:nvSpPr>
            <p:cNvPr id="8" name="TextBox 7"/>
            <p:cNvSpPr txBox="1"/>
            <p:nvPr/>
          </p:nvSpPr>
          <p:spPr>
            <a:xfrm>
              <a:off x="1547664" y="3448040"/>
              <a:ext cx="2977806" cy="34624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latin typeface="Georgia"/>
                  <a:ea typeface="Georgia"/>
                </a:rPr>
                <a:t>Buddhism</a:t>
              </a:r>
              <a:r>
                <a:rPr lang="ko-KR" altLang="en-US" sz="2400" b="1" dirty="0" smtClean="0">
                  <a:latin typeface="Georgia"/>
                  <a:ea typeface="Georgia"/>
                </a:rPr>
                <a:t> </a:t>
              </a:r>
              <a:r>
                <a:rPr lang="en-US" altLang="ko-KR" sz="2400" b="1" dirty="0">
                  <a:latin typeface="Georgia"/>
                  <a:ea typeface="Georgia"/>
                </a:rPr>
                <a:t>= </a:t>
              </a:r>
              <a:r>
                <a:rPr lang="en-US" altLang="ko-KR" sz="2400" b="1" dirty="0" smtClean="0">
                  <a:latin typeface="Georgia"/>
                  <a:ea typeface="Georgia"/>
                </a:rPr>
                <a:t>Ignorance</a:t>
              </a:r>
              <a:endParaRPr lang="ko-KR" altLang="en-US" sz="2400" b="1" dirty="0">
                <a:latin typeface="Georgia"/>
                <a:ea typeface="Georgia"/>
              </a:endParaRPr>
            </a:p>
          </p:txBody>
        </p:sp>
        <p:pic>
          <p:nvPicPr>
            <p:cNvPr id="2" name="Picture 1" descr="images-2.jpe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668" y="3363838"/>
              <a:ext cx="571004" cy="571004"/>
            </a:xfrm>
            <a:prstGeom prst="rect">
              <a:avLst/>
            </a:prstGeom>
          </p:spPr>
        </p:pic>
      </p:grpSp>
      <p:pic>
        <p:nvPicPr>
          <p:cNvPr id="12" name="Picture 11" descr="images-4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1492152"/>
            <a:ext cx="2501925" cy="17850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587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459675" y="755817"/>
            <a:ext cx="1560644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 smtClean="0">
                <a:latin typeface="Georgia"/>
                <a:ea typeface="Georgia"/>
              </a:rPr>
              <a:t>Ignorance</a:t>
            </a:r>
            <a:endParaRPr lang="ko-KR" altLang="en-US" sz="2400" dirty="0">
              <a:latin typeface="Georgia"/>
              <a:ea typeface="Georgia"/>
            </a:endParaRPr>
          </a:p>
        </p:txBody>
      </p:sp>
      <p:pic>
        <p:nvPicPr>
          <p:cNvPr id="1028" name="Picture 4" descr="C:\Users\김희선\Desktop\피피티\bal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119" y="3282323"/>
            <a:ext cx="1008112" cy="94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김희선\Desktop\피피티\ball_gre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037" y="3282323"/>
            <a:ext cx="899306" cy="94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S:\김희선\원리강의 ppt디자인\이미지변환\4p\bar_r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79" y="3571875"/>
            <a:ext cx="1395324" cy="154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" descr="S:\김희선\원리강의 ppt디자인\이미지변환\4p\bar_gray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367" y="3602297"/>
            <a:ext cx="1354244" cy="184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7" descr="S:\김희선\원리강의 ppt디자인\이미지변환\arrow_lef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363" y="4039601"/>
            <a:ext cx="168765" cy="23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7" descr="S:\김희선\원리강의 ppt디자인\이미지변환\arrow_lef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164336" y="4015185"/>
            <a:ext cx="168765" cy="23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363173" y="3923407"/>
            <a:ext cx="1529354" cy="5847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50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Georgia"/>
                <a:ea typeface="Georgia"/>
              </a:rPr>
              <a:t>External </a:t>
            </a:r>
            <a:endParaRPr lang="en-US" altLang="ko-KR" sz="1600" b="1" dirty="0">
              <a:latin typeface="Georgia"/>
              <a:ea typeface="Georgia"/>
            </a:endParaRPr>
          </a:p>
          <a:p>
            <a:pPr algn="ctr"/>
            <a:r>
              <a:rPr lang="en-US" altLang="ko-KR" sz="1600" b="1" dirty="0" smtClean="0">
                <a:latin typeface="Georgia"/>
                <a:ea typeface="Georgia"/>
              </a:rPr>
              <a:t>Ignorance</a:t>
            </a:r>
            <a:endParaRPr lang="ko-KR" altLang="en-US" sz="1600" b="1" dirty="0">
              <a:latin typeface="Georgia"/>
              <a:ea typeface="Georgi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3935" y="3859147"/>
            <a:ext cx="1584176" cy="5847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50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Georgia"/>
                <a:ea typeface="Georgia"/>
              </a:rPr>
              <a:t>Internal </a:t>
            </a:r>
          </a:p>
          <a:p>
            <a:pPr algn="ctr"/>
            <a:r>
              <a:rPr lang="en-US" altLang="ko-KR" sz="1600" b="1" dirty="0" smtClean="0">
                <a:latin typeface="Georgia"/>
                <a:ea typeface="Georgia"/>
              </a:rPr>
              <a:t>Ignorance</a:t>
            </a:r>
            <a:endParaRPr lang="ko-KR" altLang="en-US" sz="1600" b="1" dirty="0">
              <a:latin typeface="Georgia"/>
              <a:ea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02156" y="3464712"/>
            <a:ext cx="764126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ko-KR" sz="2000" dirty="0" smtClean="0">
                <a:latin typeface="Georgia"/>
                <a:ea typeface="Georgia"/>
              </a:rPr>
              <a:t>Body</a:t>
            </a:r>
            <a:endParaRPr lang="ko-KR" altLang="en-US" sz="2000" dirty="0">
              <a:latin typeface="Georgia"/>
              <a:ea typeface="Georgia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92127" y="3436031"/>
            <a:ext cx="876402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Georgia"/>
                <a:ea typeface="Georgia"/>
              </a:rPr>
              <a:t>Mind</a:t>
            </a:r>
            <a:endParaRPr lang="ko-KR" altLang="en-US" sz="2000" dirty="0">
              <a:latin typeface="Georgia"/>
              <a:ea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80359" y="4067803"/>
            <a:ext cx="1529354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50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Georgia"/>
                <a:ea typeface="Georgia"/>
              </a:rPr>
              <a:t>Science</a:t>
            </a:r>
            <a:endParaRPr lang="ko-KR" altLang="en-US" sz="1600" b="1" dirty="0">
              <a:latin typeface="Georgia"/>
              <a:ea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5943" y="4003543"/>
            <a:ext cx="1584176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50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Georgia"/>
                <a:ea typeface="Georgia"/>
              </a:rPr>
              <a:t>Religion</a:t>
            </a:r>
            <a:endParaRPr lang="ko-KR" altLang="en-US" sz="1600" b="1" dirty="0">
              <a:latin typeface="Georgia"/>
              <a:ea typeface="Georgia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220119" y="4980285"/>
            <a:ext cx="2002316" cy="1845352"/>
            <a:chOff x="2267744" y="3651870"/>
            <a:chExt cx="2002316" cy="1384014"/>
          </a:xfrm>
        </p:grpSpPr>
        <p:pic>
          <p:nvPicPr>
            <p:cNvPr id="17" name="Picture 3" descr="S:\김희선\원리강의 ppt디자인\이미지변환\4p\bar_gray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3651870"/>
              <a:ext cx="2002316" cy="1384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2394574" y="3889052"/>
              <a:ext cx="1673370" cy="43858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50000" dir="5400000" sy="-100000" algn="bl" rotWithShape="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 smtClean="0">
                  <a:latin typeface="Georgia"/>
                  <a:ea typeface="Georgia"/>
                </a:rPr>
                <a:t>Internal and external truth</a:t>
              </a:r>
              <a:endParaRPr lang="ko-KR" altLang="en-US" sz="1600" b="1" dirty="0">
                <a:latin typeface="Georgia"/>
                <a:ea typeface="Georgia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159173" y="4816066"/>
            <a:ext cx="2221187" cy="243593"/>
            <a:chOff x="2206797" y="3469174"/>
            <a:chExt cx="2221187" cy="182695"/>
          </a:xfrm>
        </p:grpSpPr>
        <p:pic>
          <p:nvPicPr>
            <p:cNvPr id="18" name="Picture 7" descr="S:\김희선\원리강의 ppt디자인\이미지변환\arrow_left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260000">
              <a:off x="4259219" y="3476169"/>
              <a:ext cx="168765" cy="175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S:\김희선\원리강의 ppt디자인\이미지변환\arrow_left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080000">
              <a:off x="2206797" y="3469174"/>
              <a:ext cx="168765" cy="175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Picture 21" descr="images-4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1476277"/>
            <a:ext cx="2501925" cy="17850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251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5" grpId="0"/>
      <p:bldP spid="25" grpId="1"/>
      <p:bldP spid="44" grpId="0"/>
      <p:bldP spid="44" grpId="1"/>
      <p:bldP spid="34" grpId="0"/>
      <p:bldP spid="46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0403" y="661327"/>
            <a:ext cx="417646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latin typeface="Georgia" panose="02040502050405020303" pitchFamily="18" charset="0"/>
                <a:ea typeface="Times New Roman"/>
              </a:rPr>
              <a:t>We need a new truth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421" y="4309733"/>
            <a:ext cx="4032446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Georgia" panose="02040502050405020303" pitchFamily="18" charset="0"/>
                <a:ea typeface="Times New Roman"/>
              </a:rPr>
              <a:t>Show the path to </a:t>
            </a:r>
            <a:r>
              <a:rPr lang="en-US" altLang="ko-KR" sz="2400" dirty="0" smtClean="0">
                <a:latin typeface="Georgia" panose="02040502050405020303" pitchFamily="18" charset="0"/>
                <a:ea typeface="Times New Roman"/>
              </a:rPr>
              <a:t>happiness</a:t>
            </a:r>
            <a:endParaRPr lang="en-US" altLang="ko-KR" sz="2400" dirty="0">
              <a:latin typeface="Georgia" panose="02040502050405020303" pitchFamily="18" charset="0"/>
              <a:ea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8876" y="4885797"/>
            <a:ext cx="4604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Georgia" panose="02040502050405020303" pitchFamily="18" charset="0"/>
                <a:ea typeface="Times New Roman"/>
              </a:rPr>
              <a:t>End conflict, contradiction and corruption </a:t>
            </a:r>
            <a:endParaRPr lang="en-US" altLang="ko-KR" sz="2400" dirty="0">
              <a:latin typeface="Georgia" panose="02040502050405020303" pitchFamily="18" charset="0"/>
              <a:ea typeface="Times New Roman"/>
            </a:endParaRPr>
          </a:p>
        </p:txBody>
      </p:sp>
      <p:pic>
        <p:nvPicPr>
          <p:cNvPr id="7" name="Picture 6" descr="images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0" r="15877" b="27210"/>
          <a:stretch/>
        </p:blipFill>
        <p:spPr>
          <a:xfrm>
            <a:off x="864421" y="1638069"/>
            <a:ext cx="3298813" cy="2218101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674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6" grpId="0"/>
      <p:bldP spid="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79153" y="4885797"/>
            <a:ext cx="44241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Can a book be the truth itself</a:t>
            </a:r>
            <a:r>
              <a:rPr lang="en-US" sz="2400" dirty="0" smtClean="0">
                <a:latin typeface="Times New Roman"/>
                <a:cs typeface="Times New Roman"/>
              </a:rPr>
              <a:t>? No, </a:t>
            </a:r>
          </a:p>
          <a:p>
            <a:r>
              <a:rPr lang="en-US" sz="2400" dirty="0" smtClean="0">
                <a:latin typeface="Times New Roman"/>
                <a:cs typeface="Times New Roman"/>
              </a:rPr>
              <a:t>it is a </a:t>
            </a:r>
            <a:r>
              <a:rPr lang="en-US" sz="2400" dirty="0">
                <a:latin typeface="Times New Roman"/>
                <a:cs typeface="Times New Roman"/>
              </a:rPr>
              <a:t>text for teaching the </a:t>
            </a:r>
            <a:r>
              <a:rPr lang="en-US" sz="2400" dirty="0" smtClean="0">
                <a:latin typeface="Times New Roman"/>
                <a:cs typeface="Times New Roman"/>
              </a:rPr>
              <a:t>truth.  </a:t>
            </a:r>
            <a:endParaRPr lang="en-US" altLang="ko-KR" sz="24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4421" y="3947053"/>
            <a:ext cx="4758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U</a:t>
            </a:r>
            <a:r>
              <a:rPr lang="en-US" sz="2400" dirty="0" smtClean="0">
                <a:latin typeface="Times New Roman"/>
                <a:cs typeface="Times New Roman"/>
              </a:rPr>
              <a:t>nique</a:t>
            </a:r>
            <a:r>
              <a:rPr lang="en-US" sz="2400" dirty="0">
                <a:latin typeface="Times New Roman"/>
                <a:cs typeface="Times New Roman"/>
              </a:rPr>
              <a:t>, eternal, unchanging and absolute </a:t>
            </a:r>
            <a:endParaRPr lang="en-US" altLang="ko-KR" sz="2400" dirty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Picture 6" descr="images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0" r="15877" b="27210"/>
          <a:stretch/>
        </p:blipFill>
        <p:spPr>
          <a:xfrm>
            <a:off x="864421" y="1638069"/>
            <a:ext cx="3298813" cy="22181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296467" y="649711"/>
            <a:ext cx="417646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latin typeface="Georgia" panose="02040502050405020303" pitchFamily="18" charset="0"/>
                <a:ea typeface="Times New Roman"/>
              </a:rPr>
              <a:t>What is truth?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2274" y="5737502"/>
            <a:ext cx="5918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The range of truth </a:t>
            </a:r>
            <a:r>
              <a:rPr lang="en-US" sz="2400" dirty="0" smtClean="0">
                <a:latin typeface="Times New Roman"/>
                <a:cs typeface="Times New Roman"/>
              </a:rPr>
              <a:t>and levels </a:t>
            </a:r>
            <a:r>
              <a:rPr lang="en-US" sz="2400" dirty="0">
                <a:latin typeface="Times New Roman"/>
                <a:cs typeface="Times New Roman"/>
              </a:rPr>
              <a:t>of </a:t>
            </a:r>
            <a:r>
              <a:rPr lang="en-US" sz="2400" dirty="0" smtClean="0">
                <a:latin typeface="Times New Roman"/>
                <a:cs typeface="Times New Roman"/>
              </a:rPr>
              <a:t>expression develop. </a:t>
            </a:r>
            <a:endParaRPr lang="en-US" sz="2400" dirty="0">
              <a:latin typeface="Times New Roman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732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8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know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1412776"/>
            <a:ext cx="2812633" cy="29763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452670"/>
            <a:ext cx="4196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/>
              </a:rPr>
              <a:t>The character </a:t>
            </a:r>
            <a:r>
              <a:rPr lang="en-US" sz="3600" dirty="0">
                <a:latin typeface="Times New Roman"/>
              </a:rPr>
              <a:t>of </a:t>
            </a:r>
            <a:r>
              <a:rPr lang="en-US" sz="3600" dirty="0" smtClean="0">
                <a:latin typeface="Times New Roman"/>
              </a:rPr>
              <a:t>truth</a:t>
            </a:r>
            <a:endParaRPr lang="en-US" sz="3600" dirty="0">
              <a:latin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9" y="4581128"/>
            <a:ext cx="43259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/>
                <a:cs typeface="Times New Roman"/>
              </a:rPr>
              <a:t>N</a:t>
            </a:r>
            <a:r>
              <a:rPr lang="en-US" sz="2800" dirty="0" smtClean="0">
                <a:latin typeface="Times New Roman"/>
                <a:cs typeface="Times New Roman"/>
              </a:rPr>
              <a:t>ot only </a:t>
            </a:r>
            <a:r>
              <a:rPr lang="en-US" sz="2800" dirty="0">
                <a:latin typeface="Times New Roman"/>
                <a:cs typeface="Times New Roman"/>
              </a:rPr>
              <a:t>a religious doctrine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5046067"/>
            <a:ext cx="4968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800" dirty="0" smtClean="0">
                <a:latin typeface="Times New Roman"/>
                <a:cs typeface="Times New Roman"/>
              </a:rPr>
              <a:t>Life </a:t>
            </a:r>
            <a:r>
              <a:rPr lang="en-US" sz="2800" dirty="0">
                <a:latin typeface="Times New Roman"/>
                <a:cs typeface="Times New Roman"/>
              </a:rPr>
              <a:t>experience, </a:t>
            </a:r>
            <a:r>
              <a:rPr lang="en-US" sz="2800" dirty="0" smtClean="0">
                <a:latin typeface="Times New Roman"/>
                <a:cs typeface="Times New Roman"/>
              </a:rPr>
              <a:t>research and reflection </a:t>
            </a:r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1818" y="5876131"/>
            <a:ext cx="2677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/>
                <a:cs typeface="Times New Roman"/>
              </a:rPr>
              <a:t>Revealed by God </a:t>
            </a:r>
            <a:endParaRPr lang="en-US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7431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452670"/>
            <a:ext cx="784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/>
              </a:rPr>
              <a:t>Sun </a:t>
            </a:r>
            <a:r>
              <a:rPr lang="en-US" sz="3600" dirty="0" err="1" smtClean="0">
                <a:latin typeface="Times New Roman"/>
              </a:rPr>
              <a:t>Myung</a:t>
            </a:r>
            <a:r>
              <a:rPr lang="en-US" sz="3600" dirty="0" smtClean="0">
                <a:latin typeface="Times New Roman"/>
              </a:rPr>
              <a:t> Moon and </a:t>
            </a:r>
            <a:r>
              <a:rPr lang="en-US" sz="3600" dirty="0" err="1" smtClean="0">
                <a:latin typeface="Times New Roman"/>
              </a:rPr>
              <a:t>Hak</a:t>
            </a:r>
            <a:r>
              <a:rPr lang="en-US" sz="3600" dirty="0" smtClean="0">
                <a:latin typeface="Times New Roman"/>
              </a:rPr>
              <a:t> </a:t>
            </a:r>
            <a:r>
              <a:rPr lang="en-US" sz="3600" dirty="0" err="1" smtClean="0">
                <a:latin typeface="Times New Roman"/>
              </a:rPr>
              <a:t>Ja</a:t>
            </a:r>
            <a:r>
              <a:rPr lang="en-US" sz="3600" dirty="0" smtClean="0">
                <a:latin typeface="Times New Roman"/>
              </a:rPr>
              <a:t> Han Moon</a:t>
            </a:r>
            <a:endParaRPr lang="en-US" sz="3600" dirty="0">
              <a:latin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6318" y="4422021"/>
            <a:ext cx="3329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The Unification Principle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0777" y="4839335"/>
            <a:ext cx="36026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latin typeface="Times New Roman"/>
                <a:cs typeface="Times New Roman"/>
              </a:rPr>
              <a:t>T</a:t>
            </a:r>
            <a:r>
              <a:rPr lang="en-US" sz="2400" dirty="0" smtClean="0">
                <a:latin typeface="Times New Roman"/>
                <a:cs typeface="Times New Roman"/>
              </a:rPr>
              <a:t>he </a:t>
            </a:r>
            <a:r>
              <a:rPr lang="en-US" sz="2400" dirty="0">
                <a:latin typeface="Times New Roman"/>
                <a:cs typeface="Times New Roman"/>
              </a:rPr>
              <a:t>liberation of God and 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latinLnBrk="0"/>
            <a:r>
              <a:rPr lang="en-US" sz="2400" dirty="0" smtClean="0">
                <a:latin typeface="Times New Roman"/>
                <a:cs typeface="Times New Roman"/>
              </a:rPr>
              <a:t>salvation </a:t>
            </a:r>
            <a:r>
              <a:rPr lang="en-US" sz="2400" dirty="0">
                <a:latin typeface="Times New Roman"/>
                <a:cs typeface="Times New Roman"/>
              </a:rPr>
              <a:t>of humankind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7234" y="5618817"/>
            <a:ext cx="24455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/>
                <a:cs typeface="Times New Roman"/>
              </a:rPr>
              <a:t>A textbook for the </a:t>
            </a:r>
          </a:p>
          <a:p>
            <a:r>
              <a:rPr lang="en-US" sz="2400" dirty="0" smtClean="0">
                <a:latin typeface="Times New Roman"/>
                <a:cs typeface="Times New Roman"/>
              </a:rPr>
              <a:t>path to happiness 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4" name="Picture 3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0" y="1189005"/>
            <a:ext cx="2492375" cy="322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53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1586" y="11271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8877" y="542349"/>
            <a:ext cx="72924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/>
                <a:cs typeface="Times New Roman"/>
              </a:rPr>
              <a:t>Guidance for the study of the </a:t>
            </a:r>
          </a:p>
          <a:p>
            <a:pPr algn="ctr"/>
            <a:r>
              <a:rPr lang="en-US" sz="3200" b="1" dirty="0" smtClean="0">
                <a:latin typeface="Times New Roman"/>
                <a:cs typeface="Times New Roman"/>
              </a:rPr>
              <a:t>Unification Principle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73523" y="2701349"/>
            <a:ext cx="435507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/>
                <a:cs typeface="Times New Roman"/>
              </a:rPr>
              <a:t>stereotypes </a:t>
            </a:r>
            <a:r>
              <a:rPr lang="en-US" sz="3200" dirty="0">
                <a:latin typeface="Times New Roman"/>
                <a:cs typeface="Times New Roman"/>
              </a:rPr>
              <a:t>and prejudice</a:t>
            </a:r>
            <a:r>
              <a:rPr lang="en-US" sz="3200" dirty="0" smtClean="0">
                <a:effectLst/>
                <a:latin typeface="Times New Roman"/>
                <a:cs typeface="Times New Roman"/>
              </a:rPr>
              <a:t> 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85630" y="3402448"/>
            <a:ext cx="302218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/>
                <a:cs typeface="Times New Roman"/>
              </a:rPr>
              <a:t>a </a:t>
            </a:r>
            <a:r>
              <a:rPr lang="en-US" sz="3200" dirty="0">
                <a:latin typeface="Times New Roman"/>
                <a:cs typeface="Times New Roman"/>
              </a:rPr>
              <a:t>posture of hope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2961" y="2005448"/>
            <a:ext cx="19401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/>
                <a:cs typeface="Times New Roman"/>
              </a:rPr>
              <a:t>Maintain: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7711" y="4116823"/>
            <a:ext cx="167029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/>
                <a:cs typeface="Times New Roman"/>
              </a:rPr>
              <a:t>Expect: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09024" y="1994771"/>
            <a:ext cx="366037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/>
                <a:cs typeface="Times New Roman"/>
              </a:rPr>
              <a:t>open</a:t>
            </a:r>
            <a:r>
              <a:rPr lang="en-US" sz="3200" dirty="0">
                <a:latin typeface="Times New Roman"/>
                <a:cs typeface="Times New Roman"/>
              </a:rPr>
              <a:t>-minded interest</a:t>
            </a:r>
            <a:r>
              <a:rPr lang="en-US" sz="3200" dirty="0" smtClean="0">
                <a:effectLst/>
                <a:latin typeface="Times New Roman"/>
                <a:cs typeface="Times New Roman"/>
              </a:rPr>
              <a:t> 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5336" y="2701349"/>
            <a:ext cx="183756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/>
                <a:cs typeface="Times New Roman"/>
              </a:rPr>
              <a:t>Set aside</a:t>
            </a:r>
            <a:r>
              <a:rPr lang="en-US" sz="3200" dirty="0" smtClean="0">
                <a:latin typeface="Times New Roman"/>
                <a:cs typeface="Times New Roman"/>
              </a:rPr>
              <a:t>: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3586" y="3399849"/>
            <a:ext cx="179107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/>
                <a:cs typeface="Times New Roman"/>
              </a:rPr>
              <a:t>Pray for: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05812" y="4111625"/>
            <a:ext cx="53061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/>
                <a:cs typeface="Times New Roman"/>
              </a:rPr>
              <a:t>Good realizations and worthwhile life experiences</a:t>
            </a:r>
            <a:endParaRPr lang="en-US" sz="3200" dirty="0">
              <a:latin typeface="Times New Roman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26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/>
          </p:cNvSpPr>
          <p:nvPr/>
        </p:nvSpPr>
        <p:spPr bwMode="auto">
          <a:xfrm>
            <a:off x="752170" y="1186532"/>
            <a:ext cx="4536504" cy="384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-US" altLang="ko-KR" sz="4000" b="0" dirty="0" smtClean="0">
                <a:latin typeface="Georgia" charset="0"/>
                <a:ea typeface="Georgia"/>
                <a:cs typeface="Georgia"/>
                <a:sym typeface="나눔고딕OTF ExtraBold" charset="0"/>
              </a:rPr>
              <a:t>Truth has a</a:t>
            </a:r>
          </a:p>
          <a:p>
            <a:pPr algn="ctr"/>
            <a:r>
              <a:rPr lang="en-US" altLang="ko-KR" sz="4000" dirty="0" smtClean="0">
                <a:latin typeface="Georgia" charset="0"/>
                <a:ea typeface="Georgia"/>
                <a:cs typeface="Georgia"/>
                <a:sym typeface="나눔고딕OTF ExtraBold" charset="0"/>
              </a:rPr>
              <a:t>mission</a:t>
            </a:r>
            <a:r>
              <a:rPr lang="en-US" altLang="ko-KR" sz="4000" b="0" dirty="0" smtClean="0">
                <a:latin typeface="Georgia" charset="0"/>
                <a:ea typeface="Georgia"/>
                <a:cs typeface="Georgia"/>
                <a:sym typeface="나눔고딕OTF ExtraBold" charset="0"/>
              </a:rPr>
              <a:t>:</a:t>
            </a:r>
          </a:p>
          <a:p>
            <a:pPr algn="ctr"/>
            <a:r>
              <a:rPr lang="en-US" altLang="ko-KR" sz="4000" dirty="0" smtClean="0">
                <a:latin typeface="Georgia" charset="0"/>
                <a:ea typeface="Georgia"/>
                <a:cs typeface="Georgia"/>
                <a:sym typeface="나눔고딕OTF ExtraBold" charset="0"/>
              </a:rPr>
              <a:t>To bring</a:t>
            </a:r>
          </a:p>
          <a:p>
            <a:pPr algn="ctr"/>
            <a:r>
              <a:rPr lang="en-US" altLang="ko-KR" sz="4000" b="0" dirty="0" smtClean="0">
                <a:latin typeface="Georgia" charset="0"/>
                <a:ea typeface="Georgia"/>
                <a:cs typeface="Georgia"/>
                <a:sym typeface="나눔고딕OTF ExtraBold" charset="0"/>
              </a:rPr>
              <a:t>happiness</a:t>
            </a:r>
            <a:endParaRPr lang="en-US" altLang="ko-KR" sz="4000" b="0" dirty="0">
              <a:latin typeface="Georgia" charset="0"/>
              <a:ea typeface="Georgia"/>
              <a:cs typeface="Georgia"/>
              <a:sym typeface="나눔고딕OTF ExtraBold" charset="0"/>
            </a:endParaRPr>
          </a:p>
        </p:txBody>
      </p:sp>
      <p:sp>
        <p:nvSpPr>
          <p:cNvPr id="2" name="Rectangle 1"/>
          <p:cNvSpPr>
            <a:spLocks/>
          </p:cNvSpPr>
          <p:nvPr/>
        </p:nvSpPr>
        <p:spPr bwMode="auto">
          <a:xfrm>
            <a:off x="179513" y="164638"/>
            <a:ext cx="2611937" cy="704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ko-KR" sz="3200" b="0" dirty="0">
                <a:latin typeface="Georgia" charset="0"/>
                <a:ea typeface="Georgia"/>
                <a:cs typeface="Georgia"/>
                <a:sym typeface="나눔고딕OTF ExtraBold" charset="0"/>
              </a:rPr>
              <a:t>Session </a:t>
            </a:r>
            <a:r>
              <a:rPr lang="en-US" altLang="ko-KR" sz="3200" b="0" dirty="0" smtClean="0">
                <a:latin typeface="Georgia" charset="0"/>
                <a:ea typeface="Georgia"/>
                <a:cs typeface="Georgia"/>
                <a:sym typeface="나눔고딕OTF ExtraBold" charset="0"/>
              </a:rPr>
              <a:t>1</a:t>
            </a:r>
            <a:endParaRPr lang="en-US" altLang="ko-KR" sz="3200" b="0" dirty="0">
              <a:latin typeface="Georgia" charset="0"/>
              <a:ea typeface="Georgia"/>
              <a:cs typeface="Georgia"/>
              <a:sym typeface="나눔고딕OTF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04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506789" y="2249326"/>
            <a:ext cx="3092171" cy="4052537"/>
          </a:xfrm>
          <a:prstGeom prst="rect">
            <a:avLst/>
          </a:prstGeom>
          <a:noFill/>
          <a:ln w="0">
            <a:noFill/>
            <a:prstDash val="solid"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Georgia"/>
              <a:ea typeface="Georgia"/>
            </a:endParaRPr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76" y="1923340"/>
            <a:ext cx="3980874" cy="4059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</p:pic>
      <p:pic>
        <p:nvPicPr>
          <p:cNvPr id="1044" name="Picture 20" descr="S:\김희선\원리강의 ppt디자인\이미지변환\4p\icon_peopl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35566"/>
            <a:ext cx="1573430" cy="240813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0" descr="S:\김희선\원리강의 ppt디자인\이미지변환\4p\icon_peopl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67896" y="759025"/>
            <a:ext cx="1501000" cy="220271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0" descr="S:\김희선\원리강의 ppt디자인\이미지변환\4p\icon_peopl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134" y="1293125"/>
            <a:ext cx="1270077" cy="194385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36550" y="3813043"/>
            <a:ext cx="7172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/>
              </a:rPr>
              <a:t>7 Billion People</a:t>
            </a:r>
            <a:endParaRPr lang="en-US" sz="5400" b="1" cap="all" dirty="0">
              <a:ln/>
              <a:solidFill>
                <a:schemeClr val="tx2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Georgi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799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김희선\Desktop\피피티\세계지도펴진것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236979"/>
            <a:ext cx="5941147" cy="316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83410" y="1696244"/>
            <a:ext cx="5780840" cy="4098131"/>
            <a:chOff x="266221" y="843558"/>
            <a:chExt cx="6320406" cy="3593430"/>
          </a:xfrm>
        </p:grpSpPr>
        <p:pic>
          <p:nvPicPr>
            <p:cNvPr id="2" name="Picture 1" descr="images.jpe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221" y="1666923"/>
              <a:ext cx="2814348" cy="1483773"/>
            </a:xfrm>
            <a:prstGeom prst="rect">
              <a:avLst/>
            </a:prstGeom>
          </p:spPr>
        </p:pic>
        <p:pic>
          <p:nvPicPr>
            <p:cNvPr id="3" name="Picture 2" descr="Unknown.jpe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1680" y="843558"/>
              <a:ext cx="2086187" cy="1867148"/>
            </a:xfrm>
            <a:prstGeom prst="rect">
              <a:avLst/>
            </a:prstGeom>
          </p:spPr>
        </p:pic>
        <p:pic>
          <p:nvPicPr>
            <p:cNvPr id="4" name="Picture 3" descr="images-1.jpe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0124" y="3003798"/>
              <a:ext cx="2846503" cy="143319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2233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525911" y="2143125"/>
            <a:ext cx="3744839" cy="2075782"/>
            <a:chOff x="3779912" y="1491630"/>
            <a:chExt cx="3024336" cy="1672550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79912" y="1491630"/>
              <a:ext cx="2520280" cy="1672550"/>
            </a:xfrm>
            <a:prstGeom prst="rect">
              <a:avLst/>
            </a:prstGeom>
            <a:noFill/>
            <a:effectLst>
              <a:outerShdw blurRad="584200" dir="420000" sx="1000" sy="1000" kx="800400" algn="br" rotWithShape="0">
                <a:prstClr val="black">
                  <a:alpha val="86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4293547" y="1923678"/>
              <a:ext cx="2510701" cy="392415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ko-KR" sz="2800" dirty="0" smtClean="0">
                  <a:latin typeface="Georgia"/>
                  <a:ea typeface="Georgia"/>
                </a:rPr>
                <a:t>Misfortune</a:t>
              </a:r>
              <a:endParaRPr lang="ko-KR" altLang="en-US" sz="2800" dirty="0">
                <a:latin typeface="Georgia"/>
                <a:ea typeface="Georgia"/>
              </a:endParaRPr>
            </a:p>
          </p:txBody>
        </p:sp>
      </p:grpSp>
      <p:pic>
        <p:nvPicPr>
          <p:cNvPr id="4098" name="Picture 2" descr="C:\Users\김희선\Desktop\피피티\타원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292" y="3548172"/>
            <a:ext cx="4072595" cy="1901080"/>
          </a:xfrm>
          <a:prstGeom prst="rect">
            <a:avLst/>
          </a:prstGeom>
          <a:noFill/>
          <a:effectLst>
            <a:outerShdw blurRad="38100" dist="38100" dir="4200000" algn="tl" rotWithShape="0">
              <a:prstClr val="black">
                <a:alpha val="8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860" y="2753085"/>
            <a:ext cx="2868389" cy="182804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-290513" y="3372017"/>
            <a:ext cx="4048889" cy="3108567"/>
            <a:chOff x="-36512" y="2355726"/>
            <a:chExt cx="3269887" cy="2504711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36512" y="2355726"/>
              <a:ext cx="3269887" cy="250471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37108" y="2974046"/>
              <a:ext cx="2832651" cy="57708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altLang="ko-KR" sz="4400" dirty="0" smtClean="0">
                  <a:latin typeface="Georgia"/>
                  <a:ea typeface="Georgia"/>
                </a:rPr>
                <a:t>Happiness</a:t>
              </a:r>
              <a:endParaRPr lang="ko-KR" altLang="en-US" sz="4400" dirty="0">
                <a:latin typeface="Georgia"/>
                <a:ea typeface="Georgia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9121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1664703"/>
            <a:ext cx="5138956" cy="4481819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김희선\Desktop\피피티\포인트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374" y="801324"/>
            <a:ext cx="1362715" cy="2561007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7624" y="1093858"/>
            <a:ext cx="2503730" cy="5232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solidFill>
                  <a:srgbClr val="FFFF66"/>
                </a:solidFill>
                <a:latin typeface="Georgia"/>
                <a:ea typeface="Georgia"/>
              </a:rPr>
              <a:t>Happiness</a:t>
            </a:r>
            <a:endParaRPr lang="ko-KR" altLang="en-US" sz="2800" b="1" dirty="0">
              <a:solidFill>
                <a:srgbClr val="FFFF66"/>
              </a:solidFill>
              <a:latin typeface="Georgia"/>
              <a:ea typeface="Georgi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430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51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C:\Users\김희선\Desktop\피피티\as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96" y="3805536"/>
            <a:ext cx="4718050" cy="3786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322" y="1818192"/>
            <a:ext cx="5414879" cy="440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김희선\Desktop\피피티\인생관길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695" y="2470483"/>
            <a:ext cx="1809990" cy="88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김희선\Desktop\피피티\역사관길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075" y="2548085"/>
            <a:ext cx="1385347" cy="147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802798" y="780837"/>
            <a:ext cx="1464556" cy="1769395"/>
            <a:chOff x="580042" y="641543"/>
            <a:chExt cx="1464556" cy="1769395"/>
          </a:xfrm>
        </p:grpSpPr>
        <p:pic>
          <p:nvPicPr>
            <p:cNvPr id="19" name="Picture 1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20321242">
              <a:off x="580042" y="641543"/>
              <a:ext cx="1464556" cy="176939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614691" y="1127499"/>
              <a:ext cx="1298728" cy="461665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 smtClean="0">
                  <a:latin typeface="Georgia"/>
                  <a:ea typeface="Georgia"/>
                </a:rPr>
                <a:t>Family</a:t>
              </a:r>
              <a:endParaRPr lang="ko-KR" altLang="en-US" sz="2400" dirty="0">
                <a:latin typeface="Georgia"/>
                <a:ea typeface="Georgia"/>
              </a:endParaRPr>
            </a:p>
          </p:txBody>
        </p:sp>
      </p:grpSp>
      <p:pic>
        <p:nvPicPr>
          <p:cNvPr id="4099" name="Picture 3" descr="C:\Users\김희선\Desktop\피피티\세계관길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6" y="3368617"/>
            <a:ext cx="1679956" cy="108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814892" y="2673216"/>
            <a:ext cx="1560080" cy="1822714"/>
            <a:chOff x="1164142" y="3117716"/>
            <a:chExt cx="1560080" cy="1822714"/>
          </a:xfrm>
        </p:grpSpPr>
        <p:pic>
          <p:nvPicPr>
            <p:cNvPr id="18" name="Picture 15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9689252">
              <a:off x="1164142" y="3117716"/>
              <a:ext cx="1560080" cy="18227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1325017" y="3679655"/>
              <a:ext cx="1186557" cy="366080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>
                  <a:latin typeface="Georgia"/>
                  <a:ea typeface="Georgia"/>
                </a:rPr>
                <a:t>World</a:t>
              </a:r>
              <a:endParaRPr lang="ko-KR" altLang="en-US" sz="2100" dirty="0">
                <a:latin typeface="Georgia"/>
                <a:ea typeface="Georgia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59631" y="1864806"/>
            <a:ext cx="1529570" cy="1898130"/>
            <a:chOff x="4188470" y="1529590"/>
            <a:chExt cx="1419704" cy="1795305"/>
          </a:xfrm>
        </p:grpSpPr>
        <p:pic>
          <p:nvPicPr>
            <p:cNvPr id="17" name="Picture 15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727896">
              <a:off x="4188470" y="1529590"/>
              <a:ext cx="1419704" cy="17953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4371931" y="2055712"/>
              <a:ext cx="1159692" cy="346249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>
                  <a:latin typeface="Georgia"/>
                  <a:ea typeface="Georgia"/>
                </a:rPr>
                <a:t>Society</a:t>
              </a:r>
              <a:endParaRPr lang="ko-KR" altLang="en-US" sz="2100" dirty="0">
                <a:latin typeface="Georgia"/>
                <a:ea typeface="Georgia"/>
              </a:endParaRPr>
            </a:p>
          </p:txBody>
        </p:sp>
      </p:grpSp>
      <p:sp>
        <p:nvSpPr>
          <p:cNvPr id="3" name="타원 2"/>
          <p:cNvSpPr/>
          <p:nvPr/>
        </p:nvSpPr>
        <p:spPr>
          <a:xfrm>
            <a:off x="3114165" y="3179813"/>
            <a:ext cx="223520" cy="3045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Georgia"/>
              <a:ea typeface="Georgia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570574" y="600168"/>
            <a:ext cx="2094672" cy="2595520"/>
            <a:chOff x="2417508" y="563011"/>
            <a:chExt cx="2094672" cy="2595520"/>
          </a:xfrm>
        </p:grpSpPr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20909308">
              <a:off x="2463519" y="563011"/>
              <a:ext cx="1803882" cy="2595520"/>
            </a:xfrm>
            <a:prstGeom prst="rect">
              <a:avLst/>
            </a:prstGeom>
            <a:noFill/>
            <a:effectLst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2417508" y="1159152"/>
              <a:ext cx="2094672" cy="46166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FFFF66"/>
                  </a:solidFill>
                  <a:latin typeface="Georgia"/>
                  <a:ea typeface="Georgia"/>
                </a:rPr>
                <a:t>Individual</a:t>
              </a:r>
              <a:endParaRPr lang="ko-KR" altLang="en-US" sz="2400" b="1" dirty="0">
                <a:solidFill>
                  <a:srgbClr val="FFFF66"/>
                </a:solidFill>
                <a:latin typeface="Georgia"/>
                <a:ea typeface="Georgia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51446" y="4608738"/>
            <a:ext cx="47789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 smtClean="0">
                <a:solidFill>
                  <a:schemeClr val="bg1"/>
                </a:solidFill>
                <a:latin typeface="Georgia"/>
                <a:ea typeface="Georgia"/>
              </a:rPr>
              <a:t>Finding the Route from Happiness to Peace</a:t>
            </a:r>
            <a:endParaRPr lang="ko-KR" altLang="en-US" sz="1500" b="1" dirty="0">
              <a:solidFill>
                <a:schemeClr val="bg1"/>
              </a:solidFill>
              <a:latin typeface="Georgia"/>
              <a:ea typeface="Georgi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4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523875" y="3937047"/>
            <a:ext cx="6456282" cy="1988231"/>
            <a:chOff x="168651" y="3672865"/>
            <a:chExt cx="5950173" cy="1491173"/>
          </a:xfrm>
        </p:grpSpPr>
        <p:pic>
          <p:nvPicPr>
            <p:cNvPr id="1026" name="Picture 2" descr="C:\Users\김희선\Desktop\피피티\피라미드1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651" y="3672865"/>
              <a:ext cx="3755277" cy="1491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347864" y="3867894"/>
              <a:ext cx="277096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Georgia"/>
                  <a:cs typeface="Georgia"/>
                </a:rPr>
                <a:t>Physiological desires</a:t>
              </a:r>
              <a:endParaRPr lang="en-US" sz="2400" dirty="0">
                <a:latin typeface="Georgia"/>
                <a:cs typeface="Georgia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22233" y="3340301"/>
            <a:ext cx="4941879" cy="952795"/>
            <a:chOff x="1029084" y="3225306"/>
            <a:chExt cx="4554485" cy="714596"/>
          </a:xfrm>
        </p:grpSpPr>
        <p:pic>
          <p:nvPicPr>
            <p:cNvPr id="1027" name="Picture 3" descr="C:\Users\김희선\Desktop\피피티\피라미드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084" y="3225306"/>
              <a:ext cx="2034411" cy="714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3037810" y="3363838"/>
              <a:ext cx="254575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Georgia"/>
                  <a:cs typeface="Georgia"/>
                </a:rPr>
                <a:t>Security and safety</a:t>
              </a:r>
              <a:endParaRPr lang="en-US" sz="2400" dirty="0">
                <a:latin typeface="Georgia"/>
                <a:cs typeface="Georgia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05472" y="2756926"/>
            <a:ext cx="3483549" cy="826404"/>
            <a:chOff x="1285208" y="2787774"/>
            <a:chExt cx="3210473" cy="619803"/>
          </a:xfrm>
        </p:grpSpPr>
        <p:pic>
          <p:nvPicPr>
            <p:cNvPr id="1028" name="Picture 4" descr="C:\Users\김희선\Desktop\피피티\피라미드3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5208" y="2787774"/>
              <a:ext cx="1522163" cy="6198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2843808" y="2859782"/>
              <a:ext cx="165187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Georgia"/>
                  <a:cs typeface="Georgia"/>
                </a:rPr>
                <a:t>Social value</a:t>
              </a:r>
              <a:endParaRPr lang="en-US" sz="2400" dirty="0">
                <a:latin typeface="Georgia"/>
                <a:cs typeface="Georgia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96871" y="2180862"/>
            <a:ext cx="2354736" cy="719457"/>
            <a:chOff x="1540421" y="2355726"/>
            <a:chExt cx="2170148" cy="539593"/>
          </a:xfrm>
        </p:grpSpPr>
        <p:pic>
          <p:nvPicPr>
            <p:cNvPr id="1029" name="Picture 5" descr="C:\Users\김희선\Desktop\피피티\피라미드4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0421" y="2355726"/>
              <a:ext cx="1011736" cy="5395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2555776" y="2355726"/>
              <a:ext cx="115479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Georgia"/>
                  <a:cs typeface="Georgia"/>
                </a:rPr>
                <a:t>Respect</a:t>
              </a:r>
              <a:endParaRPr lang="en-US" sz="2000" dirty="0">
                <a:latin typeface="Georgia"/>
                <a:cs typeface="Georgia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267895" y="1524552"/>
            <a:ext cx="2845455" cy="700013"/>
            <a:chOff x="1794146" y="1863494"/>
            <a:chExt cx="2622400" cy="525010"/>
          </a:xfrm>
        </p:grpSpPr>
        <p:pic>
          <p:nvPicPr>
            <p:cNvPr id="1030" name="Picture 6" descr="C:\Users\김희선\Desktop\피피티\피라미드5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4146" y="1863494"/>
              <a:ext cx="501311" cy="525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2339752" y="1923678"/>
              <a:ext cx="207679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Georgia"/>
                  <a:cs typeface="Georgia"/>
                </a:rPr>
                <a:t>Self-realization</a:t>
              </a:r>
              <a:endParaRPr lang="en-US" sz="2400" dirty="0">
                <a:latin typeface="Georgia"/>
                <a:cs typeface="Georgia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-369447" y="5302450"/>
            <a:ext cx="6095479" cy="830997"/>
          </a:xfrm>
          <a:prstGeom prst="rect">
            <a:avLst/>
          </a:prstGeom>
          <a:noFill/>
          <a:effectLst>
            <a:outerShdw blurRad="50800" dist="63500" dir="2220000" algn="tl" rotWithShape="0">
              <a:prstClr val="black">
                <a:alpha val="57000"/>
              </a:prstClr>
            </a:outerShdw>
            <a:reflection stA="71000" endPos="64000" dir="5400000" sy="-100000" algn="bl" rotWithShape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Georgia"/>
                <a:ea typeface="Georgia"/>
              </a:rPr>
              <a:t>Abraham H. </a:t>
            </a:r>
            <a:r>
              <a:rPr lang="en-US" altLang="ko-KR" sz="2400" b="1" dirty="0" smtClean="0">
                <a:latin typeface="Georgia"/>
                <a:ea typeface="Georgia"/>
              </a:rPr>
              <a:t>Maslow (1908~1970)</a:t>
            </a:r>
          </a:p>
          <a:p>
            <a:pPr algn="ctr"/>
            <a:r>
              <a:rPr lang="en-US" altLang="ko-KR" sz="2400" b="1" dirty="0">
                <a:latin typeface="Georgia"/>
                <a:ea typeface="Georgia"/>
              </a:rPr>
              <a:t> </a:t>
            </a:r>
            <a:r>
              <a:rPr lang="en-US" altLang="ko-KR" sz="2400" b="1" dirty="0" smtClean="0">
                <a:latin typeface="Georgia"/>
                <a:ea typeface="Georgia"/>
              </a:rPr>
              <a:t>    Founder, Humanistic Psychology</a:t>
            </a:r>
            <a:endParaRPr lang="ko-KR" altLang="en-US" sz="2400" b="1" dirty="0">
              <a:latin typeface="Georgia"/>
              <a:ea typeface="Georgi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350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S:\김희선\원리강의 ppt디자인\이미지변환\2p\arrow_lef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59476" flipH="1">
            <a:off x="2907916" y="2377403"/>
            <a:ext cx="1235958" cy="40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:\김희선\원리강의 ppt디자인\이미지변환\4p\bar_gra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11" y="1349277"/>
            <a:ext cx="2128274" cy="145659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S:\김희선\원리강의 ppt디자인\이미지변환\4p\bar_r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878" y="1412776"/>
            <a:ext cx="2128275" cy="1153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S:\김희선\원리강의 ppt디자인\이미지변환\2p\arrow_lef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37078" flipH="1" flipV="1">
            <a:off x="2175867" y="2398474"/>
            <a:ext cx="1191743" cy="39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995937" y="1604797"/>
            <a:ext cx="1753355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latin typeface="Georgia"/>
                <a:ea typeface="Georgia"/>
              </a:rPr>
              <a:t>Evil Desires</a:t>
            </a:r>
            <a:endParaRPr lang="ko-KR" altLang="en-US" sz="2000" b="1" dirty="0">
              <a:latin typeface="Georgia"/>
              <a:ea typeface="Georgi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9919" y="1657054"/>
            <a:ext cx="1947218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latin typeface="Georgia"/>
                <a:ea typeface="Georgia"/>
              </a:rPr>
              <a:t>Good Desires</a:t>
            </a:r>
            <a:endParaRPr lang="ko-KR" altLang="en-US" sz="2000" b="1" dirty="0">
              <a:latin typeface="Georgia"/>
              <a:ea typeface="Georgia"/>
            </a:endParaRPr>
          </a:p>
        </p:txBody>
      </p:sp>
      <p:pic>
        <p:nvPicPr>
          <p:cNvPr id="9" name="Picture 8" descr="images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99" y="3137128"/>
            <a:ext cx="4669431" cy="269213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795787" y="1396902"/>
            <a:ext cx="2232248" cy="1456596"/>
            <a:chOff x="6747376" y="2199804"/>
            <a:chExt cx="2128274" cy="1092447"/>
          </a:xfrm>
        </p:grpSpPr>
        <p:pic>
          <p:nvPicPr>
            <p:cNvPr id="10" name="Picture 8" descr="S:\김희선\원리강의 ppt디자인\이미지변환\4p\bar_gray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7376" y="2199804"/>
              <a:ext cx="2128274" cy="1092447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7112017" y="2273397"/>
              <a:ext cx="1331034" cy="53091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 smtClean="0">
                  <a:latin typeface="Georgia"/>
                  <a:ea typeface="Georgia"/>
                </a:rPr>
                <a:t>Divine </a:t>
              </a:r>
            </a:p>
            <a:p>
              <a:pPr algn="ctr"/>
              <a:r>
                <a:rPr lang="en-US" altLang="ko-KR" sz="2000" b="1" dirty="0" smtClean="0">
                  <a:latin typeface="Georgia"/>
                  <a:ea typeface="Georgia"/>
                </a:rPr>
                <a:t>Principle </a:t>
              </a:r>
              <a:endParaRPr lang="ko-KR" altLang="en-US" sz="2000" b="1" dirty="0">
                <a:latin typeface="Georgia"/>
                <a:ea typeface="Georgia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6551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0.8|0.7|0.5|0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4|1.6|0.8|0.6|7.7|1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4|1.3|1.5|1.6|3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5|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6.8|1.1|1|0.8|0.8|2|1.6|3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2.2|2|2.2|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7|1.3|0.8|2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3|1.1|0.7|0.9|1.2|6|0.7|1.7|0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7.3|3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231</Words>
  <Application>Microsoft Office PowerPoint</Application>
  <PresentationFormat>On-screen Show (4:3)</PresentationFormat>
  <Paragraphs>82</Paragraphs>
  <Slides>17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Tyler Hendricks</dc:creator>
  <cp:lastModifiedBy>.</cp:lastModifiedBy>
  <cp:revision>69</cp:revision>
  <dcterms:created xsi:type="dcterms:W3CDTF">2014-08-01T14:16:43Z</dcterms:created>
  <dcterms:modified xsi:type="dcterms:W3CDTF">2020-04-14T10:25:58Z</dcterms:modified>
</cp:coreProperties>
</file>